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4.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handoutMasterIdLst>
    <p:handoutMasterId r:id="rId40"/>
  </p:handoutMasterIdLst>
  <p:sldIdLst>
    <p:sldId id="275" r:id="rId2"/>
    <p:sldId id="276" r:id="rId3"/>
    <p:sldId id="277" r:id="rId4"/>
    <p:sldId id="278" r:id="rId5"/>
    <p:sldId id="279"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67" r:id="rId24"/>
    <p:sldId id="257" r:id="rId25"/>
    <p:sldId id="260" r:id="rId26"/>
    <p:sldId id="268" r:id="rId27"/>
    <p:sldId id="269" r:id="rId28"/>
    <p:sldId id="270" r:id="rId29"/>
    <p:sldId id="271" r:id="rId30"/>
    <p:sldId id="272" r:id="rId31"/>
    <p:sldId id="273" r:id="rId32"/>
    <p:sldId id="264" r:id="rId33"/>
    <p:sldId id="265" r:id="rId34"/>
    <p:sldId id="262" r:id="rId35"/>
    <p:sldId id="274" r:id="rId36"/>
    <p:sldId id="299" r:id="rId37"/>
    <p:sldId id="298" r:id="rId38"/>
  </p:sldIdLst>
  <p:sldSz cx="9144000" cy="6858000" type="screen4x3"/>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2317"/>
    <a:srgbClr val="822323"/>
    <a:srgbClr val="862323"/>
    <a:srgbClr val="7C23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3" d="100"/>
          <a:sy n="123" d="100"/>
        </p:scale>
        <p:origin x="125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9F718FA-2B2A-4510-8711-0E04D4B43D0A}" type="datetimeFigureOut">
              <a:rPr lang="en-US" smtClean="0"/>
              <a:pPr/>
              <a:t>4/24/2018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9F0998-3405-4D48-8875-6BF3F3C197E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90BE30-47D6-4F90-BBC4-A2B8698C9B6D}" type="datetimeFigureOut">
              <a:rPr lang="en-US" smtClean="0"/>
              <a:pPr/>
              <a:t>4/24/2018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09750C-84AA-4852-9C9E-93B7870AA90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211F769-3595-48E6-A8D1-30D2FD03C58B}" type="slidenum">
              <a:rPr lang="en-US" smtClean="0"/>
              <a:pPr>
                <a:defRPr/>
              </a:pPr>
              <a:t>1</a:t>
            </a:fld>
            <a:endParaRPr lang="en-US" dirty="0"/>
          </a:p>
        </p:txBody>
      </p:sp>
    </p:spTree>
    <p:extLst>
      <p:ext uri="{BB962C8B-B14F-4D97-AF65-F5344CB8AC3E}">
        <p14:creationId xmlns:p14="http://schemas.microsoft.com/office/powerpoint/2010/main" val="3602263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1C467E-C703-4192-8A14-6F61F27AF49D}" type="slidenum">
              <a:rPr lang="en-US" smtClean="0"/>
              <a:t>11</a:t>
            </a:fld>
            <a:endParaRPr lang="en-US" dirty="0"/>
          </a:p>
        </p:txBody>
      </p:sp>
    </p:spTree>
    <p:extLst>
      <p:ext uri="{BB962C8B-B14F-4D97-AF65-F5344CB8AC3E}">
        <p14:creationId xmlns:p14="http://schemas.microsoft.com/office/powerpoint/2010/main" val="2281318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spcBef>
                <a:spcPts val="1214"/>
              </a:spcBef>
              <a:defRPr/>
            </a:pPr>
            <a:r>
              <a:rPr lang="en-US" sz="1200" b="1" u="sng" dirty="0"/>
              <a:t>Accountability questions:</a:t>
            </a:r>
          </a:p>
          <a:p>
            <a:pPr defTabSz="924916">
              <a:spcBef>
                <a:spcPts val="1214"/>
              </a:spcBef>
              <a:defRPr/>
            </a:pPr>
            <a:r>
              <a:rPr lang="en-US" sz="1200" dirty="0"/>
              <a:t> How do staff and students learn what is expected of them?</a:t>
            </a:r>
          </a:p>
          <a:p>
            <a:pPr>
              <a:spcBef>
                <a:spcPts val="1214"/>
              </a:spcBef>
            </a:pPr>
            <a:r>
              <a:rPr lang="en-US" sz="1200" dirty="0"/>
              <a:t> How do we ensure that our policy and budget decisions are research-based and datadriven? </a:t>
            </a:r>
          </a:p>
          <a:p>
            <a:pPr defTabSz="924916">
              <a:spcBef>
                <a:spcPts val="1214"/>
              </a:spcBef>
              <a:defRPr/>
            </a:pPr>
            <a:r>
              <a:rPr lang="en-US" sz="1200" dirty="0"/>
              <a:t> Do we have information systems that provides adequate data for accountability?</a:t>
            </a:r>
          </a:p>
          <a:p>
            <a:pPr>
              <a:spcBef>
                <a:spcPts val="1214"/>
              </a:spcBef>
            </a:pPr>
            <a:r>
              <a:rPr lang="en-US" sz="1200" dirty="0"/>
              <a:t> How do we recognize and reward students, teachers, and schools that meet or exceed student performance standards? </a:t>
            </a:r>
          </a:p>
          <a:p>
            <a:endParaRPr lang="en-US" dirty="0"/>
          </a:p>
        </p:txBody>
      </p:sp>
      <p:sp>
        <p:nvSpPr>
          <p:cNvPr id="4" name="Slide Number Placeholder 3"/>
          <p:cNvSpPr>
            <a:spLocks noGrp="1"/>
          </p:cNvSpPr>
          <p:nvPr>
            <p:ph type="sldNum" sz="quarter" idx="10"/>
          </p:nvPr>
        </p:nvSpPr>
        <p:spPr/>
        <p:txBody>
          <a:bodyPr/>
          <a:lstStyle/>
          <a:p>
            <a:fld id="{601C467E-C703-4192-8A14-6F61F27AF49D}" type="slidenum">
              <a:rPr lang="en-US" smtClean="0"/>
              <a:t>12</a:t>
            </a:fld>
            <a:endParaRPr lang="en-US" dirty="0"/>
          </a:p>
        </p:txBody>
      </p:sp>
    </p:spTree>
    <p:extLst>
      <p:ext uri="{BB962C8B-B14F-4D97-AF65-F5344CB8AC3E}">
        <p14:creationId xmlns:p14="http://schemas.microsoft.com/office/powerpoint/2010/main" val="4061478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6624D10-06E2-4A83-BFCF-226E5C32E85E}" type="slidenum">
              <a:rPr lang="en-US" smtClean="0"/>
              <a:pPr>
                <a:defRPr/>
              </a:pPr>
              <a:t>13</a:t>
            </a:fld>
            <a:endParaRPr lang="en-US" dirty="0"/>
          </a:p>
        </p:txBody>
      </p:sp>
    </p:spTree>
    <p:extLst>
      <p:ext uri="{BB962C8B-B14F-4D97-AF65-F5344CB8AC3E}">
        <p14:creationId xmlns:p14="http://schemas.microsoft.com/office/powerpoint/2010/main" val="344861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9CE83E1-C892-4CB5-B8A3-61AD41F2900A}" type="slidenum">
              <a:rPr lang="en-US" altLang="en-US">
                <a:latin typeface="Arial" panose="020B0604020202020204" pitchFamily="34" charset="0"/>
              </a:rPr>
              <a:pPr/>
              <a:t>14</a:t>
            </a:fld>
            <a:endParaRPr lang="en-US" altLang="en-US" dirty="0">
              <a:latin typeface="Arial" panose="020B0604020202020204" pitchFamily="34" charset="0"/>
            </a:endParaRPr>
          </a:p>
        </p:txBody>
      </p:sp>
    </p:spTree>
    <p:extLst>
      <p:ext uri="{BB962C8B-B14F-4D97-AF65-F5344CB8AC3E}">
        <p14:creationId xmlns:p14="http://schemas.microsoft.com/office/powerpoint/2010/main" val="2515249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9CE83E1-C892-4CB5-B8A3-61AD41F2900A}" type="slidenum">
              <a:rPr lang="en-US" altLang="en-US">
                <a:latin typeface="Arial" panose="020B0604020202020204" pitchFamily="34" charset="0"/>
              </a:rPr>
              <a:pPr/>
              <a:t>15</a:t>
            </a:fld>
            <a:endParaRPr lang="en-US" altLang="en-US" dirty="0">
              <a:latin typeface="Arial" panose="020B0604020202020204" pitchFamily="34" charset="0"/>
            </a:endParaRPr>
          </a:p>
        </p:txBody>
      </p:sp>
    </p:spTree>
    <p:extLst>
      <p:ext uri="{BB962C8B-B14F-4D97-AF65-F5344CB8AC3E}">
        <p14:creationId xmlns:p14="http://schemas.microsoft.com/office/powerpoint/2010/main" val="1759812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863F366-94D0-478C-9074-376E7AFF65F8}" type="slidenum">
              <a:rPr lang="en-US" altLang="en-US">
                <a:latin typeface="Arial" panose="020B0604020202020204" pitchFamily="34" charset="0"/>
              </a:rPr>
              <a:pPr/>
              <a:t>16</a:t>
            </a:fld>
            <a:endParaRPr lang="en-US" altLang="en-US" dirty="0">
              <a:latin typeface="Arial" panose="020B0604020202020204" pitchFamily="34" charset="0"/>
            </a:endParaRPr>
          </a:p>
        </p:txBody>
      </p:sp>
    </p:spTree>
    <p:extLst>
      <p:ext uri="{BB962C8B-B14F-4D97-AF65-F5344CB8AC3E}">
        <p14:creationId xmlns:p14="http://schemas.microsoft.com/office/powerpoint/2010/main" val="4061499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D199DC26-D4A0-4DF8-9591-0C29B0843B3A}" type="slidenum">
              <a:rPr lang="en-US" smtClean="0"/>
              <a:pPr>
                <a:defRPr/>
              </a:pPr>
              <a:t>17</a:t>
            </a:fld>
            <a:endParaRPr lang="en-US" dirty="0"/>
          </a:p>
        </p:txBody>
      </p:sp>
    </p:spTree>
    <p:extLst>
      <p:ext uri="{BB962C8B-B14F-4D97-AF65-F5344CB8AC3E}">
        <p14:creationId xmlns:p14="http://schemas.microsoft.com/office/powerpoint/2010/main" val="1391212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D96042B2-0679-4C8E-B692-4DA6DE80C726}" type="slidenum">
              <a:rPr lang="en-US" smtClean="0"/>
              <a:pPr>
                <a:defRPr/>
              </a:pPr>
              <a:t>18</a:t>
            </a:fld>
            <a:endParaRPr lang="en-US" dirty="0"/>
          </a:p>
        </p:txBody>
      </p:sp>
    </p:spTree>
    <p:extLst>
      <p:ext uri="{BB962C8B-B14F-4D97-AF65-F5344CB8AC3E}">
        <p14:creationId xmlns:p14="http://schemas.microsoft.com/office/powerpoint/2010/main" val="1742581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F63CFE2-A458-481B-9EDF-A12DF4350CAA}"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2007592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C34B6D7-4A8F-4FE9-9E43-45B4B737809B}"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4006041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F5CF8B1-D60E-48C7-8752-6EE3C9D0CF09}" type="slidenum">
              <a:rPr lang="en-US" smtClean="0"/>
              <a:pPr>
                <a:defRPr/>
              </a:pPr>
              <a:t>2</a:t>
            </a:fld>
            <a:endParaRPr lang="en-US" dirty="0"/>
          </a:p>
        </p:txBody>
      </p:sp>
    </p:spTree>
    <p:extLst>
      <p:ext uri="{BB962C8B-B14F-4D97-AF65-F5344CB8AC3E}">
        <p14:creationId xmlns:p14="http://schemas.microsoft.com/office/powerpoint/2010/main" val="3040627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1B5A438-1FF6-48CB-BC6B-43F66FA71033}"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3321056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634CB72-26BC-49F8-8ADA-F83FD26F127A}"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3620825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09750C-84AA-4852-9C9E-93B7870AA90C}" type="slidenum">
              <a:rPr lang="en-US" smtClean="0"/>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09750C-84AA-4852-9C9E-93B7870AA90C}"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F5CF8B1-D60E-48C7-8752-6EE3C9D0CF09}" type="slidenum">
              <a:rPr lang="en-US" smtClean="0"/>
              <a:pPr>
                <a:defRPr/>
              </a:pPr>
              <a:t>36</a:t>
            </a:fld>
            <a:endParaRPr lang="en-US" dirty="0"/>
          </a:p>
        </p:txBody>
      </p:sp>
    </p:spTree>
    <p:extLst>
      <p:ext uri="{BB962C8B-B14F-4D97-AF65-F5344CB8AC3E}">
        <p14:creationId xmlns:p14="http://schemas.microsoft.com/office/powerpoint/2010/main" val="236744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4A2F486-4D2D-4EC1-9541-CFD1EE1F729B}" type="slidenum">
              <a:rPr lang="en-US" smtClean="0"/>
              <a:pPr>
                <a:defRPr/>
              </a:pPr>
              <a:t>37</a:t>
            </a:fld>
            <a:endParaRPr lang="en-US" dirty="0"/>
          </a:p>
        </p:txBody>
      </p:sp>
    </p:spTree>
    <p:extLst>
      <p:ext uri="{BB962C8B-B14F-4D97-AF65-F5344CB8AC3E}">
        <p14:creationId xmlns:p14="http://schemas.microsoft.com/office/powerpoint/2010/main" val="1465945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F5CF8B1-D60E-48C7-8752-6EE3C9D0CF09}" type="slidenum">
              <a:rPr lang="en-US" smtClean="0"/>
              <a:pPr>
                <a:defRPr/>
              </a:pPr>
              <a:t>3</a:t>
            </a:fld>
            <a:endParaRPr lang="en-US" dirty="0"/>
          </a:p>
        </p:txBody>
      </p:sp>
    </p:spTree>
    <p:extLst>
      <p:ext uri="{BB962C8B-B14F-4D97-AF65-F5344CB8AC3E}">
        <p14:creationId xmlns:p14="http://schemas.microsoft.com/office/powerpoint/2010/main" val="3884667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F5CF8B1-D60E-48C7-8752-6EE3C9D0CF09}" type="slidenum">
              <a:rPr lang="en-US" smtClean="0"/>
              <a:pPr>
                <a:defRPr/>
              </a:pPr>
              <a:t>4</a:t>
            </a:fld>
            <a:endParaRPr lang="en-US" dirty="0"/>
          </a:p>
        </p:txBody>
      </p:sp>
    </p:spTree>
    <p:extLst>
      <p:ext uri="{BB962C8B-B14F-4D97-AF65-F5344CB8AC3E}">
        <p14:creationId xmlns:p14="http://schemas.microsoft.com/office/powerpoint/2010/main" val="2350287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F5CF8B1-D60E-48C7-8752-6EE3C9D0CF09}" type="slidenum">
              <a:rPr lang="en-US" smtClean="0"/>
              <a:pPr>
                <a:defRPr/>
              </a:pPr>
              <a:t>5</a:t>
            </a:fld>
            <a:endParaRPr lang="en-US" dirty="0"/>
          </a:p>
        </p:txBody>
      </p:sp>
    </p:spTree>
    <p:extLst>
      <p:ext uri="{BB962C8B-B14F-4D97-AF65-F5344CB8AC3E}">
        <p14:creationId xmlns:p14="http://schemas.microsoft.com/office/powerpoint/2010/main" val="2451479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F5CF8B1-D60E-48C7-8752-6EE3C9D0CF09}" type="slidenum">
              <a:rPr lang="en-US" smtClean="0"/>
              <a:pPr>
                <a:defRPr/>
              </a:pPr>
              <a:t>6</a:t>
            </a:fld>
            <a:endParaRPr lang="en-US" dirty="0"/>
          </a:p>
        </p:txBody>
      </p:sp>
    </p:spTree>
    <p:extLst>
      <p:ext uri="{BB962C8B-B14F-4D97-AF65-F5344CB8AC3E}">
        <p14:creationId xmlns:p14="http://schemas.microsoft.com/office/powerpoint/2010/main" val="3037703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F5CF8B1-D60E-48C7-8752-6EE3C9D0CF09}" type="slidenum">
              <a:rPr lang="en-US" smtClean="0"/>
              <a:pPr>
                <a:defRPr/>
              </a:pPr>
              <a:t>7</a:t>
            </a:fld>
            <a:endParaRPr lang="en-US" dirty="0"/>
          </a:p>
        </p:txBody>
      </p:sp>
    </p:spTree>
    <p:extLst>
      <p:ext uri="{BB962C8B-B14F-4D97-AF65-F5344CB8AC3E}">
        <p14:creationId xmlns:p14="http://schemas.microsoft.com/office/powerpoint/2010/main" val="1694832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defRPr/>
            </a:pPr>
            <a:endParaRPr lang="en-US" altLang="en-US" dirty="0"/>
          </a:p>
        </p:txBody>
      </p:sp>
      <p:sp>
        <p:nvSpPr>
          <p:cNvPr id="17411" name="Slide Number Placeholder 3"/>
          <p:cNvSpPr txBox="1">
            <a:spLocks noGrp="1"/>
          </p:cNvSpPr>
          <p:nvPr/>
        </p:nvSpPr>
        <p:spPr bwMode="auto">
          <a:xfrm>
            <a:off x="3937000" y="8772525"/>
            <a:ext cx="3011488" cy="461963"/>
          </a:xfrm>
          <a:prstGeom prst="rect">
            <a:avLst/>
          </a:prstGeom>
          <a:noFill/>
          <a:ln>
            <a:miter lim="800000"/>
            <a:headEnd/>
            <a:tailEnd/>
          </a:ln>
        </p:spPr>
        <p:txBody>
          <a:bodyPr lIns="92487" tIns="46244" rIns="92487" bIns="46244" anchor="b"/>
          <a:lstStyle/>
          <a:p>
            <a:pPr algn="r">
              <a:defRPr/>
            </a:pPr>
            <a:fld id="{274A9367-2DA1-474B-965A-CC4E29F4DA17}" type="slidenum">
              <a:rPr lang="en-US" sz="1200">
                <a:latin typeface="+mn-lt"/>
                <a:cs typeface="Arial" panose="020B0604020202020204" pitchFamily="34" charset="0"/>
              </a:rPr>
              <a:pPr algn="r">
                <a:defRPr/>
              </a:pPr>
              <a:t>8</a:t>
            </a:fld>
            <a:endParaRPr lang="en-US" sz="1200" dirty="0">
              <a:latin typeface="+mn-lt"/>
              <a:cs typeface="Arial" panose="020B0604020202020204" pitchFamily="34" charset="0"/>
            </a:endParaRPr>
          </a:p>
        </p:txBody>
      </p:sp>
    </p:spTree>
    <p:extLst>
      <p:ext uri="{BB962C8B-B14F-4D97-AF65-F5344CB8AC3E}">
        <p14:creationId xmlns:p14="http://schemas.microsoft.com/office/powerpoint/2010/main" val="42606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B63FDA4-DA9F-4AC2-B956-1DCB64AE2C85}" type="slidenum">
              <a:rPr lang="en-US" altLang="en-US">
                <a:latin typeface="Arial" panose="020B0604020202020204" pitchFamily="34" charset="0"/>
              </a:rPr>
              <a:pPr/>
              <a:t>10</a:t>
            </a:fld>
            <a:endParaRPr lang="en-US" altLang="en-US" dirty="0">
              <a:latin typeface="Arial" panose="020B0604020202020204" pitchFamily="34" charset="0"/>
            </a:endParaRPr>
          </a:p>
        </p:txBody>
      </p:sp>
    </p:spTree>
    <p:extLst>
      <p:ext uri="{BB962C8B-B14F-4D97-AF65-F5344CB8AC3E}">
        <p14:creationId xmlns:p14="http://schemas.microsoft.com/office/powerpoint/2010/main" val="3285579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rial" panose="020B0604020202020204" pitchFamily="34" charset="0"/>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latin typeface="Arial" panose="020B0604020202020204"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latin typeface="Arial" panose="020B0604020202020204"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latin typeface="Arial" panose="020B0604020202020204"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CD486F5-83F1-45AF-818F-BCF350C18051}" type="datetimeFigureOut">
              <a:rPr lang="en-US" smtClean="0"/>
              <a:pPr/>
              <a:t>4/24/2018</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F02F485-5DBB-4574-BC58-118892CAC7A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CD486F5-83F1-45AF-818F-BCF350C18051}" type="datetimeFigureOut">
              <a:rPr lang="en-US" smtClean="0"/>
              <a:pPr/>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2F485-5DBB-4574-BC58-118892CAC7A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CD486F5-83F1-45AF-818F-BCF350C18051}" type="datetimeFigureOut">
              <a:rPr lang="en-US" smtClean="0"/>
              <a:pPr/>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2F485-5DBB-4574-BC58-118892CAC7A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CD486F5-83F1-45AF-818F-BCF350C18051}" type="datetimeFigureOut">
              <a:rPr lang="en-US" smtClean="0"/>
              <a:pPr/>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2F485-5DBB-4574-BC58-118892CAC7AA}"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CD486F5-83F1-45AF-818F-BCF350C18051}" type="datetimeFigureOut">
              <a:rPr lang="en-US" smtClean="0"/>
              <a:pPr/>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2F485-5DBB-4574-BC58-118892CAC7AA}"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latin typeface="Arial" panose="020B0604020202020204" pitchFamily="34" charset="0"/>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latin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CD486F5-83F1-45AF-818F-BCF350C18051}" type="datetimeFigureOut">
              <a:rPr lang="en-US" smtClean="0"/>
              <a:pPr/>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2F485-5DBB-4574-BC58-118892CAC7AA}"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CD486F5-83F1-45AF-818F-BCF350C18051}" type="datetimeFigureOut">
              <a:rPr lang="en-US" smtClean="0"/>
              <a:pPr/>
              <a:t>4/24/2018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2F485-5DBB-4574-BC58-118892CAC7A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CD486F5-83F1-45AF-818F-BCF350C18051}" type="datetimeFigureOut">
              <a:rPr lang="en-US" smtClean="0"/>
              <a:pPr/>
              <a:t>4/24/2018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2F485-5DBB-4574-BC58-118892CAC7AA}"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D486F5-83F1-45AF-818F-BCF350C18051}" type="datetimeFigureOut">
              <a:rPr lang="en-US" smtClean="0"/>
              <a:pPr/>
              <a:t>4/24/2018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2F485-5DBB-4574-BC58-118892CAC7A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0CD486F5-83F1-45AF-818F-BCF350C18051}" type="datetimeFigureOut">
              <a:rPr lang="en-US" smtClean="0"/>
              <a:pPr/>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2F485-5DBB-4574-BC58-118892CAC7A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CD486F5-83F1-45AF-818F-BCF350C18051}" type="datetimeFigureOut">
              <a:rPr lang="en-US" smtClean="0"/>
              <a:pPr/>
              <a:t>4/24/2018</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F02F485-5DBB-4574-BC58-118892CAC7AA}"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latin typeface="Arial" panose="020B0604020202020204" pitchFamily="34" charset="0"/>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latin typeface="Arial" panose="020B0604020202020204" pitchFamily="34" charset="0"/>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latin typeface="Arial" panose="020B0604020202020204" pitchFamily="34" charset="0"/>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latin typeface="Arial" panose="020B0604020202020204" pitchFamily="34" charset="0"/>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latin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latin typeface="Arial" panose="020B0604020202020204" pitchFamily="34" charset="0"/>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latin typeface="Arial" panose="020B0604020202020204" pitchFamily="34" charset="0"/>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latin typeface="Arial" panose="020B0604020202020204" pitchFamily="34" charset="0"/>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latin typeface="Arial" panose="020B0604020202020204" pitchFamily="34" charset="0"/>
              </a:defRPr>
            </a:lvl1pPr>
            <a:extLst/>
          </a:lstStyle>
          <a:p>
            <a:fld id="{0CD486F5-83F1-45AF-818F-BCF350C18051}" type="datetimeFigureOut">
              <a:rPr lang="en-US" smtClean="0"/>
              <a:pPr/>
              <a:t>4/24/2018</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latin typeface="Arial" panose="020B0604020202020204" pitchFamily="34" charset="0"/>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latin typeface="Arial" panose="020B0604020202020204" pitchFamily="34" charset="0"/>
              </a:defRPr>
            </a:lvl1pPr>
            <a:extLst/>
          </a:lstStyle>
          <a:p>
            <a:fld id="{3F02F485-5DBB-4574-BC58-118892CAC7A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Arial" panose="020B0604020202020204" pitchFamily="34" charset="0"/>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Arial" panose="020B0604020202020204" pitchFamily="34" charset="0"/>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Arial" panose="020B0604020202020204" pitchFamily="34" charset="0"/>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Arial" panose="020B0604020202020204" pitchFamily="34" charset="0"/>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Arial" panose="020B0604020202020204" pitchFamily="34" charset="0"/>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Arial" panose="020B0604020202020204" pitchFamily="34" charset="0"/>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notesSlide" Target="../notesSlides/notesSlide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s>
</file>

<file path=ppt/slides/_rels/slide10.xml.rels><?xml version="1.0" encoding="UTF-8" standalone="yes"?>
<Relationships xmlns="http://schemas.openxmlformats.org/package/2006/relationships"><Relationship Id="rId3" Type="http://schemas.openxmlformats.org/officeDocument/2006/relationships/hyperlink" Target="https://wasb.org/customized-leadership-services/key-work-of-school-board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10.jpeg"/><Relationship Id="rId5" Type="http://schemas.openxmlformats.org/officeDocument/2006/relationships/image" Target="../media/image11.jpg"/><Relationship Id="rId4" Type="http://schemas.openxmlformats.org/officeDocument/2006/relationships/hyperlink" Target="https://www.wasb.org/policy/pr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asb.org/products-publications/boarddocs-egovernance-tool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docs.legis.wisconsin.gov/statutes/statutes/19.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docs.legis.wisconsin.gov/statutes/statutes/946/II/13?view=section" TargetMode="External"/><Relationship Id="rId4" Type="http://schemas.openxmlformats.org/officeDocument/2006/relationships/hyperlink" Target="http://docs.legis.wisconsin.gov/statutes/statutes/946/II/12?view=section"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cs.legis.wisconsin.gov/statutes/statutes/1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asb.org/" TargetMode="External"/><Relationship Id="rId5" Type="http://schemas.openxmlformats.org/officeDocument/2006/relationships/hyperlink" Target="https://wasb.org/wp-content/uploads/2016/09/p-open_meetings_law_brochure.pdf" TargetMode="External"/><Relationship Id="rId4" Type="http://schemas.openxmlformats.org/officeDocument/2006/relationships/hyperlink" Target="https://www.doj.state.wi.us/sites/default/files/dls/2015-OML-Guide.pdf"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hyperlink" Target="http://docs.legis.wisconsin.gov/statutes/statutes/120/I/13/28?view=section"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hyperlink" Target="https://wasb.org/" TargetMode="Externa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wasb.org/policy/prg/"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hyperlink" Target="https://wasb.org/" TargetMode="Externa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wmf"/><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6.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5.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7.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docs.legis.wisconsin.gov/document/statutes/ch.%20118" TargetMode="External"/><Relationship Id="rId3" Type="http://schemas.openxmlformats.org/officeDocument/2006/relationships/notesSlide" Target="../notesSlides/notesSlide8.xml"/><Relationship Id="rId7" Type="http://schemas.openxmlformats.org/officeDocument/2006/relationships/hyperlink" Target="http://docs.legis.wisconsin.gov/statutes/statutes/120/II/44/2" TargetMode="Externa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hyperlink" Target="https://docs.legis.wisconsin.gov/document/statutes/120.10" TargetMode="External"/><Relationship Id="rId5" Type="http://schemas.openxmlformats.org/officeDocument/2006/relationships/hyperlink" Target="https://docs.legis.wisconsin.gov/document/statutes/120.13" TargetMode="External"/><Relationship Id="rId10" Type="http://schemas.openxmlformats.org/officeDocument/2006/relationships/hyperlink" Target="https://docs.legis.wisconsin.gov/document/statutes/ch.%20121" TargetMode="External"/><Relationship Id="rId4" Type="http://schemas.openxmlformats.org/officeDocument/2006/relationships/hyperlink" Target="https://docs.legis.wisconsin.gov/document/statutes/120.12" TargetMode="External"/><Relationship Id="rId9" Type="http://schemas.openxmlformats.org/officeDocument/2006/relationships/hyperlink" Target="https://docs.legis.wisconsin.gov/document/statutes/ch.%2012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custDataLst>
              <p:tags r:id="rId2"/>
            </p:custDataLst>
          </p:nvPr>
        </p:nvSpPr>
        <p:spPr>
          <a:xfrm>
            <a:off x="0" y="0"/>
            <a:ext cx="91440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7172" name="TextBox 6"/>
          <p:cNvSpPr txBox="1">
            <a:spLocks noChangeArrowheads="1"/>
          </p:cNvSpPr>
          <p:nvPr>
            <p:custDataLst>
              <p:tags r:id="rId3"/>
            </p:custDataLst>
          </p:nvPr>
        </p:nvSpPr>
        <p:spPr bwMode="auto">
          <a:xfrm>
            <a:off x="0" y="381000"/>
            <a:ext cx="9144000" cy="1323439"/>
          </a:xfrm>
          <a:prstGeom prst="rect">
            <a:avLst/>
          </a:prstGeom>
          <a:noFill/>
          <a:ln w="9525">
            <a:noFill/>
            <a:miter lim="800000"/>
            <a:headEnd/>
            <a:tailEnd/>
          </a:ln>
        </p:spPr>
        <p:txBody>
          <a:bodyPr wrap="square">
            <a:spAutoFit/>
          </a:bodyPr>
          <a:lstStyle/>
          <a:p>
            <a:pPr algn="ctr"/>
            <a:r>
              <a:rPr lang="en-US" sz="4000" b="1" dirty="0">
                <a:latin typeface="Times New Roman" pitchFamily="18" charset="0"/>
                <a:cs typeface="Times New Roman" pitchFamily="18" charset="0"/>
              </a:rPr>
              <a:t>New Board Member Gathering</a:t>
            </a:r>
          </a:p>
          <a:p>
            <a:pPr algn="ctr"/>
            <a:r>
              <a:rPr lang="en-US" sz="4000" b="1" dirty="0">
                <a:latin typeface="Times New Roman" pitchFamily="18" charset="0"/>
                <a:cs typeface="Times New Roman" pitchFamily="18" charset="0"/>
              </a:rPr>
              <a:t>Webinar </a:t>
            </a:r>
          </a:p>
        </p:txBody>
      </p:sp>
      <p:pic>
        <p:nvPicPr>
          <p:cNvPr id="7173" name="Picture 4"/>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52400" y="1981200"/>
            <a:ext cx="2590800" cy="3124200"/>
          </a:xfrm>
          <a:prstGeom prst="rect">
            <a:avLst/>
          </a:prstGeom>
          <a:noFill/>
          <a:ln w="9525">
            <a:noFill/>
            <a:miter lim="800000"/>
            <a:headEnd/>
            <a:tailEnd/>
          </a:ln>
        </p:spPr>
      </p:pic>
      <p:sp>
        <p:nvSpPr>
          <p:cNvPr id="7" name="TextBox 6"/>
          <p:cNvSpPr txBox="1">
            <a:spLocks noChangeArrowheads="1"/>
          </p:cNvSpPr>
          <p:nvPr>
            <p:custDataLst>
              <p:tags r:id="rId4"/>
            </p:custDataLst>
          </p:nvPr>
        </p:nvSpPr>
        <p:spPr bwMode="auto">
          <a:xfrm>
            <a:off x="3210985" y="1600200"/>
            <a:ext cx="5562600" cy="1754326"/>
          </a:xfrm>
          <a:prstGeom prst="rect">
            <a:avLst/>
          </a:prstGeom>
          <a:noFill/>
          <a:ln w="9525">
            <a:noFill/>
            <a:miter lim="800000"/>
            <a:headEnd/>
            <a:tailEnd/>
          </a:ln>
        </p:spPr>
        <p:txBody>
          <a:bodyPr wrap="square">
            <a:spAutoFit/>
          </a:bodyPr>
          <a:lstStyle/>
          <a:p>
            <a:r>
              <a:rPr lang="en-US" sz="3600" b="1" dirty="0">
                <a:latin typeface="Arial" pitchFamily="34" charset="0"/>
                <a:cs typeface="Arial" pitchFamily="34" charset="0"/>
              </a:rPr>
              <a:t> </a:t>
            </a:r>
            <a:br>
              <a:rPr lang="en-US" sz="3600" b="1" dirty="0">
                <a:latin typeface="Arial" pitchFamily="34" charset="0"/>
                <a:cs typeface="Arial" pitchFamily="34" charset="0"/>
              </a:rPr>
            </a:br>
            <a:r>
              <a:rPr lang="en-US" sz="3600" b="1" dirty="0">
                <a:latin typeface="Arial" pitchFamily="34" charset="0"/>
                <a:cs typeface="Arial" pitchFamily="34" charset="0"/>
              </a:rPr>
              <a:t>Taking Office as a School Board Member</a:t>
            </a:r>
          </a:p>
        </p:txBody>
      </p:sp>
      <p:sp>
        <p:nvSpPr>
          <p:cNvPr id="8" name="Content Placeholder 2"/>
          <p:cNvSpPr txBox="1">
            <a:spLocks/>
          </p:cNvSpPr>
          <p:nvPr>
            <p:custDataLst>
              <p:tags r:id="rId5"/>
            </p:custDataLst>
          </p:nvPr>
        </p:nvSpPr>
        <p:spPr>
          <a:xfrm>
            <a:off x="3811620" y="4897875"/>
            <a:ext cx="4953000" cy="457200"/>
          </a:xfrm>
          <a:prstGeom prst="rect">
            <a:avLst/>
          </a:prstGeom>
        </p:spPr>
        <p:txBody>
          <a:bodyPr anchor="t" anchorCtr="0"/>
          <a:lstStyle/>
          <a:p>
            <a:pPr marL="365125" marR="0" lvl="0" indent="-255588" algn="r" defTabSz="914400" rtl="0" eaLnBrk="1" fontAlgn="base" latinLnBrk="0" hangingPunct="1">
              <a:lnSpc>
                <a:spcPct val="80000"/>
              </a:lnSpc>
              <a:spcBef>
                <a:spcPts val="400"/>
              </a:spcBef>
              <a:spcAft>
                <a:spcPct val="0"/>
              </a:spcAft>
              <a:buClr>
                <a:schemeClr val="accent1"/>
              </a:buClr>
              <a:buSzPct val="68000"/>
              <a:buFont typeface="Wingdings 3" pitchFamily="18" charset="2"/>
              <a:buNone/>
              <a:tabLst/>
              <a:defRPr/>
            </a:pPr>
            <a:r>
              <a:rPr kumimoji="0" lang="en-US" sz="1800" b="0" i="1" strike="noStrike" kern="1200" cap="none" spc="0" normalizeH="0" baseline="0" noProof="0" dirty="0">
                <a:ln>
                  <a:noFill/>
                </a:ln>
                <a:solidFill>
                  <a:schemeClr val="tx1"/>
                </a:solidFill>
                <a:effectLst/>
                <a:uLnTx/>
                <a:uFillTx/>
                <a:latin typeface="Arial" pitchFamily="34" charset="0"/>
                <a:cs typeface="Arial" pitchFamily="34" charset="0"/>
              </a:rPr>
              <a:t>Presented by the WASB Legal Services Staff</a:t>
            </a:r>
            <a:r>
              <a:rPr kumimoji="0" lang="en-US" sz="1800" b="0" i="1" strike="noStrike" kern="1200" cap="none" spc="0" normalizeH="0" noProof="0" dirty="0">
                <a:ln>
                  <a:noFill/>
                </a:ln>
                <a:solidFill>
                  <a:schemeClr val="tx1"/>
                </a:solidFill>
                <a:effectLst/>
                <a:uLnTx/>
                <a:uFillTx/>
                <a:latin typeface="Arial" pitchFamily="34" charset="0"/>
                <a:cs typeface="Arial" pitchFamily="34" charset="0"/>
              </a:rPr>
              <a:t> </a:t>
            </a:r>
            <a:endParaRPr kumimoji="0" lang="en-US" sz="1800" b="0" i="1" strike="noStrike" kern="1200" cap="none" spc="0" normalizeH="0" baseline="0" noProof="0" dirty="0">
              <a:ln>
                <a:noFill/>
              </a:ln>
              <a:solidFill>
                <a:schemeClr val="tx1"/>
              </a:solidFill>
              <a:effectLst/>
              <a:uLnTx/>
              <a:uFillTx/>
              <a:latin typeface="Arial" pitchFamily="34" charset="0"/>
              <a:cs typeface="Arial" pitchFamily="34" charset="0"/>
            </a:endParaRPr>
          </a:p>
        </p:txBody>
      </p:sp>
      <p:cxnSp>
        <p:nvCxnSpPr>
          <p:cNvPr id="10" name="Straight Connector 9"/>
          <p:cNvCxnSpPr/>
          <p:nvPr/>
        </p:nvCxnSpPr>
        <p:spPr>
          <a:xfrm>
            <a:off x="457200" y="521889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5445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2000" fill="hold"/>
                                        <p:tgtEl>
                                          <p:spTgt spid="7173"/>
                                        </p:tgtEl>
                                        <p:attrNameLst>
                                          <p:attrName>ppt_x</p:attrName>
                                        </p:attrNameLst>
                                      </p:cBhvr>
                                      <p:tavLst>
                                        <p:tav tm="0">
                                          <p:val>
                                            <p:strVal val="1+#ppt_w/2"/>
                                          </p:val>
                                        </p:tav>
                                        <p:tav tm="100000">
                                          <p:val>
                                            <p:strVal val="#ppt_x"/>
                                          </p:val>
                                        </p:tav>
                                      </p:tavLst>
                                    </p:anim>
                                    <p:anim calcmode="lin" valueType="num">
                                      <p:cBhvr additive="base">
                                        <p:cTn id="8" dur="2000" fill="hold"/>
                                        <p:tgtEl>
                                          <p:spTgt spid="7173"/>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1"/>
          <p:cNvSpPr>
            <a:spLocks noGrp="1"/>
          </p:cNvSpPr>
          <p:nvPr>
            <p:ph idx="1"/>
          </p:nvPr>
        </p:nvSpPr>
        <p:spPr>
          <a:xfrm>
            <a:off x="76200" y="1481138"/>
            <a:ext cx="8610600" cy="5148262"/>
          </a:xfrm>
        </p:spPr>
        <p:txBody>
          <a:bodyPr rtlCol="0">
            <a:normAutofit/>
          </a:bodyPr>
          <a:lstStyle/>
          <a:p>
            <a:pPr fontAlgn="auto">
              <a:spcAft>
                <a:spcPts val="0"/>
              </a:spcAft>
              <a:defRPr/>
            </a:pPr>
            <a:r>
              <a:rPr lang="en-US" altLang="en-US" sz="2800" dirty="0">
                <a:hlinkClick r:id="rId3"/>
              </a:rPr>
              <a:t>Key Works of School Boards</a:t>
            </a:r>
            <a:r>
              <a:rPr lang="en-US" altLang="en-US" sz="2800" dirty="0"/>
              <a:t>: </a:t>
            </a:r>
            <a:r>
              <a:rPr lang="en-US" sz="2000" i="1" dirty="0"/>
              <a:t>NSBA has identified the core skills that effective boards need to ensure that all students achieve at high levels</a:t>
            </a:r>
            <a:r>
              <a:rPr lang="en-US" sz="2800" i="1" dirty="0"/>
              <a:t>. </a:t>
            </a:r>
          </a:p>
          <a:p>
            <a:pPr fontAlgn="auto">
              <a:spcAft>
                <a:spcPts val="0"/>
              </a:spcAft>
              <a:defRPr/>
            </a:pPr>
            <a:endParaRPr lang="en-US" altLang="en-US" dirty="0"/>
          </a:p>
          <a:p>
            <a:pPr marL="109537" indent="0" fontAlgn="auto">
              <a:spcAft>
                <a:spcPts val="0"/>
              </a:spcAft>
              <a:buFont typeface="Arial" panose="020B0604020202020204" pitchFamily="34" charset="0"/>
              <a:buNone/>
              <a:defRPr/>
            </a:pPr>
            <a:endParaRPr lang="en-US" altLang="en-US" dirty="0"/>
          </a:p>
          <a:p>
            <a:pPr fontAlgn="auto">
              <a:spcAft>
                <a:spcPts val="0"/>
              </a:spcAft>
              <a:defRPr/>
            </a:pPr>
            <a:endParaRPr lang="en-US" altLang="en-US" dirty="0"/>
          </a:p>
          <a:p>
            <a:pPr fontAlgn="auto">
              <a:spcAft>
                <a:spcPts val="0"/>
              </a:spcAft>
              <a:defRPr/>
            </a:pPr>
            <a:endParaRPr lang="en-US" altLang="en-US" dirty="0"/>
          </a:p>
          <a:p>
            <a:pPr fontAlgn="auto">
              <a:spcAft>
                <a:spcPts val="0"/>
              </a:spcAft>
              <a:defRPr/>
            </a:pPr>
            <a:endParaRPr lang="en-US" altLang="en-US" dirty="0"/>
          </a:p>
          <a:p>
            <a:pPr fontAlgn="auto">
              <a:spcAft>
                <a:spcPts val="0"/>
              </a:spcAft>
              <a:defRPr/>
            </a:pPr>
            <a:endParaRPr lang="en-US" altLang="en-US" dirty="0"/>
          </a:p>
          <a:p>
            <a:pPr fontAlgn="auto">
              <a:spcAft>
                <a:spcPts val="0"/>
              </a:spcAft>
              <a:defRPr/>
            </a:pPr>
            <a:endParaRPr lang="en-US" altLang="en-US" dirty="0">
              <a:hlinkClick r:id="rId3"/>
            </a:endParaRPr>
          </a:p>
          <a:p>
            <a:pPr marL="109537" indent="0" fontAlgn="auto">
              <a:spcAft>
                <a:spcPts val="0"/>
              </a:spcAft>
              <a:buNone/>
              <a:defRPr/>
            </a:pPr>
            <a:endParaRPr lang="en-US" altLang="en-US" dirty="0">
              <a:hlinkClick r:id="rId3"/>
            </a:endParaRPr>
          </a:p>
          <a:p>
            <a:pPr fontAlgn="auto">
              <a:spcAft>
                <a:spcPts val="0"/>
              </a:spcAft>
              <a:defRPr/>
            </a:pPr>
            <a:endParaRPr lang="en-US" altLang="en-US" dirty="0">
              <a:hlinkClick r:id="rId3"/>
            </a:endParaRPr>
          </a:p>
          <a:p>
            <a:pPr fontAlgn="auto">
              <a:spcAft>
                <a:spcPts val="0"/>
              </a:spcAft>
              <a:defRPr/>
            </a:pPr>
            <a:endParaRPr lang="en-US" altLang="en-US" dirty="0">
              <a:hlinkClick r:id="rId3"/>
            </a:endParaRPr>
          </a:p>
          <a:p>
            <a:pPr fontAlgn="auto">
              <a:spcAft>
                <a:spcPts val="0"/>
              </a:spcAft>
              <a:defRPr/>
            </a:pPr>
            <a:endParaRPr lang="en-US" altLang="en-US" dirty="0">
              <a:hlinkClick r:id="rId3"/>
            </a:endParaRPr>
          </a:p>
          <a:p>
            <a:pPr marL="109537" indent="0" algn="ctr" fontAlgn="auto">
              <a:spcAft>
                <a:spcPts val="0"/>
              </a:spcAft>
              <a:buFont typeface="Arial" panose="020B0604020202020204" pitchFamily="34" charset="0"/>
              <a:buNone/>
              <a:defRPr/>
            </a:pPr>
            <a:endParaRPr lang="en-US" altLang="en-US" dirty="0">
              <a:cs typeface="Arial" panose="020B0604020202020204" pitchFamily="34" charset="0"/>
            </a:endParaRPr>
          </a:p>
          <a:p>
            <a:pPr marL="109537" indent="0" algn="ctr" fontAlgn="auto">
              <a:spcAft>
                <a:spcPts val="0"/>
              </a:spcAft>
              <a:buFont typeface="Arial" panose="020B0604020202020204" pitchFamily="34" charset="0"/>
              <a:buNone/>
              <a:defRPr/>
            </a:pPr>
            <a:endParaRPr lang="en-US" altLang="en-US" dirty="0">
              <a:cs typeface="Arial" panose="020B0604020202020204" pitchFamily="34" charset="0"/>
            </a:endParaRPr>
          </a:p>
          <a:p>
            <a:pPr marL="109537" indent="0" algn="ctr" fontAlgn="auto">
              <a:spcAft>
                <a:spcPts val="0"/>
              </a:spcAft>
              <a:buFont typeface="Wingdings 3" pitchFamily="18" charset="2"/>
              <a:buNone/>
              <a:defRPr/>
            </a:pPr>
            <a:endParaRPr lang="en-US" altLang="en-US" dirty="0">
              <a:cs typeface="Arial" panose="020B0604020202020204" pitchFamily="34" charset="0"/>
            </a:endParaRPr>
          </a:p>
          <a:p>
            <a:pPr fontAlgn="auto">
              <a:spcAft>
                <a:spcPts val="0"/>
              </a:spcAft>
              <a:defRPr/>
            </a:pPr>
            <a:endParaRPr lang="en-US" altLang="en-US" dirty="0">
              <a:cs typeface="Arial" panose="020B0604020202020204" pitchFamily="34" charset="0"/>
            </a:endParaRPr>
          </a:p>
        </p:txBody>
      </p:sp>
      <p:sp>
        <p:nvSpPr>
          <p:cNvPr id="3" name="Title 2"/>
          <p:cNvSpPr>
            <a:spLocks noGrp="1"/>
          </p:cNvSpPr>
          <p:nvPr>
            <p:ph type="title"/>
          </p:nvPr>
        </p:nvSpPr>
        <p:spPr>
          <a:ln w="76200"/>
        </p:spPr>
        <p:txBody>
          <a:bodyPr rtlCol="0">
            <a:noAutofit/>
          </a:bodyPr>
          <a:lstStyle/>
          <a:p>
            <a:pPr fontAlgn="auto">
              <a:spcAft>
                <a:spcPts val="0"/>
              </a:spcAft>
              <a:defRPr/>
            </a:pPr>
            <a:r>
              <a:rPr lang="en-US" sz="4000" dirty="0">
                <a:ln>
                  <a:solidFill>
                    <a:schemeClr val="accent1"/>
                  </a:solidFill>
                </a:ln>
                <a:solidFill>
                  <a:schemeClr val="tx1"/>
                </a:solidFill>
                <a:effectLst/>
                <a:cs typeface="Arial" panose="020B0604020202020204" pitchFamily="34" charset="0"/>
              </a:rPr>
              <a:t>The Key Work of School Boards</a:t>
            </a:r>
          </a:p>
        </p:txBody>
      </p:sp>
      <p:pic>
        <p:nvPicPr>
          <p:cNvPr id="205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530930"/>
            <a:ext cx="4495800" cy="401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42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524000"/>
            <a:ext cx="8382000" cy="5029200"/>
          </a:xfrm>
        </p:spPr>
        <p:txBody>
          <a:bodyPr>
            <a:noAutofit/>
          </a:bodyPr>
          <a:lstStyle/>
          <a:p>
            <a:r>
              <a:rPr lang="en-US" sz="1800" dirty="0">
                <a:cs typeface="Arial" panose="020B0604020202020204" pitchFamily="34" charset="0"/>
              </a:rPr>
              <a:t>Your vision reflects a mental picture of the most successful schools and district that you could have, centered on outstanding student achievement.</a:t>
            </a:r>
          </a:p>
          <a:p>
            <a:pPr lvl="1">
              <a:spcBef>
                <a:spcPts val="1200"/>
              </a:spcBef>
            </a:pPr>
            <a:r>
              <a:rPr lang="en-US" sz="1800" dirty="0">
                <a:cs typeface="Arial" panose="020B0604020202020204" pitchFamily="34" charset="0"/>
              </a:rPr>
              <a:t>Effective school boards establish a clear vision and high expectations for quality teaching and learning that supports strong student outcomes. </a:t>
            </a:r>
          </a:p>
          <a:p>
            <a:pPr lvl="1">
              <a:spcBef>
                <a:spcPts val="1200"/>
              </a:spcBef>
            </a:pPr>
            <a:r>
              <a:rPr lang="en-US" sz="1800" dirty="0">
                <a:cs typeface="Arial" panose="020B0604020202020204" pitchFamily="34" charset="0"/>
              </a:rPr>
              <a:t>School boards achieve their vision by: </a:t>
            </a:r>
          </a:p>
          <a:p>
            <a:pPr lvl="2">
              <a:spcBef>
                <a:spcPts val="1200"/>
              </a:spcBef>
            </a:pPr>
            <a:r>
              <a:rPr lang="en-US" sz="1800" dirty="0">
                <a:cs typeface="Arial" panose="020B0604020202020204" pitchFamily="34" charset="0"/>
              </a:rPr>
              <a:t>developing a </a:t>
            </a:r>
            <a:r>
              <a:rPr lang="en-US" sz="1800" b="1" dirty="0">
                <a:effectLst>
                  <a:glow rad="101600">
                    <a:srgbClr val="FFFF00">
                      <a:alpha val="60000"/>
                    </a:srgbClr>
                  </a:glow>
                </a:effectLst>
                <a:cs typeface="Arial" panose="020B0604020202020204" pitchFamily="34" charset="0"/>
              </a:rPr>
              <a:t>strategic plan</a:t>
            </a:r>
            <a:r>
              <a:rPr lang="en-US" sz="1800" dirty="0">
                <a:cs typeface="Arial" panose="020B0604020202020204" pitchFamily="34" charset="0"/>
              </a:rPr>
              <a:t> guided by the vision</a:t>
            </a:r>
          </a:p>
          <a:p>
            <a:pPr lvl="2">
              <a:spcBef>
                <a:spcPts val="1200"/>
              </a:spcBef>
            </a:pPr>
            <a:r>
              <a:rPr lang="en-US" sz="1800" dirty="0">
                <a:cs typeface="Arial" panose="020B0604020202020204" pitchFamily="34" charset="0"/>
              </a:rPr>
              <a:t>Establishing/approving </a:t>
            </a:r>
            <a:r>
              <a:rPr lang="en-US" sz="1800" b="1" dirty="0">
                <a:effectLst>
                  <a:glow rad="101600">
                    <a:srgbClr val="FFFF00">
                      <a:alpha val="60000"/>
                    </a:srgbClr>
                  </a:glow>
                </a:effectLst>
                <a:cs typeface="Arial" panose="020B0604020202020204" pitchFamily="34" charset="0"/>
              </a:rPr>
              <a:t>goals</a:t>
            </a:r>
            <a:r>
              <a:rPr lang="en-US" sz="1800" dirty="0">
                <a:cs typeface="Arial" panose="020B0604020202020204" pitchFamily="34" charset="0"/>
              </a:rPr>
              <a:t> that support the vision</a:t>
            </a:r>
          </a:p>
          <a:p>
            <a:pPr lvl="2">
              <a:spcBef>
                <a:spcPts val="1200"/>
              </a:spcBef>
            </a:pPr>
            <a:r>
              <a:rPr lang="en-US" sz="1800" dirty="0">
                <a:cs typeface="Arial" panose="020B0604020202020204" pitchFamily="34" charset="0"/>
              </a:rPr>
              <a:t>making </a:t>
            </a:r>
            <a:r>
              <a:rPr lang="en-US" sz="1800" b="1" dirty="0">
                <a:effectLst>
                  <a:glow rad="101600">
                    <a:srgbClr val="FFFF00">
                      <a:alpha val="60000"/>
                    </a:srgbClr>
                  </a:glow>
                </a:effectLst>
                <a:cs typeface="Arial" panose="020B0604020202020204" pitchFamily="34" charset="0"/>
              </a:rPr>
              <a:t>budgetary decisions</a:t>
            </a:r>
            <a:r>
              <a:rPr lang="en-US" sz="1800" dirty="0">
                <a:cs typeface="Arial" panose="020B0604020202020204" pitchFamily="34" charset="0"/>
              </a:rPr>
              <a:t> and </a:t>
            </a:r>
            <a:r>
              <a:rPr lang="en-US" sz="1800" b="1" dirty="0">
                <a:effectLst>
                  <a:glow rad="101600">
                    <a:srgbClr val="FFFF00">
                      <a:alpha val="60000"/>
                    </a:srgbClr>
                  </a:glow>
                </a:effectLst>
                <a:cs typeface="Arial" panose="020B0604020202020204" pitchFamily="34" charset="0"/>
              </a:rPr>
              <a:t>allocating resources</a:t>
            </a:r>
            <a:r>
              <a:rPr lang="en-US" sz="1800" dirty="0">
                <a:cs typeface="Arial" panose="020B0604020202020204" pitchFamily="34" charset="0"/>
              </a:rPr>
              <a:t> in a manner that is aligned with the school district’s vision and goals </a:t>
            </a:r>
          </a:p>
          <a:p>
            <a:pPr lvl="2">
              <a:spcBef>
                <a:spcPts val="1200"/>
              </a:spcBef>
            </a:pPr>
            <a:r>
              <a:rPr lang="en-US" sz="1800" dirty="0">
                <a:cs typeface="Arial" panose="020B0604020202020204" pitchFamily="34" charset="0"/>
              </a:rPr>
              <a:t>Attending to the other elements of the Key Work of School Boards (e.g., adopting </a:t>
            </a:r>
            <a:r>
              <a:rPr lang="en-US" sz="1800" b="1" dirty="0">
                <a:effectLst>
                  <a:glow rad="101600">
                    <a:srgbClr val="FFFF00">
                      <a:alpha val="60000"/>
                    </a:srgbClr>
                  </a:glow>
                </a:effectLst>
                <a:cs typeface="Arial" panose="020B0604020202020204" pitchFamily="34" charset="0"/>
              </a:rPr>
              <a:t>policies</a:t>
            </a:r>
            <a:r>
              <a:rPr lang="en-US" sz="1800" dirty="0">
                <a:cs typeface="Arial" panose="020B0604020202020204" pitchFamily="34" charset="0"/>
              </a:rPr>
              <a:t> that support and implement the vision/goals and that establish structural </a:t>
            </a:r>
            <a:r>
              <a:rPr lang="en-US" sz="1800" b="1" dirty="0">
                <a:effectLst>
                  <a:glow rad="101600">
                    <a:srgbClr val="FFFF00">
                      <a:alpha val="60000"/>
                    </a:srgbClr>
                  </a:glow>
                </a:effectLst>
                <a:cs typeface="Arial" panose="020B0604020202020204" pitchFamily="34" charset="0"/>
              </a:rPr>
              <a:t>accountability</a:t>
            </a:r>
            <a:r>
              <a:rPr lang="en-US" sz="1800" dirty="0">
                <a:cs typeface="Arial" panose="020B0604020202020204" pitchFamily="34" charset="0"/>
              </a:rPr>
              <a:t>.</a:t>
            </a:r>
          </a:p>
          <a:p>
            <a:pPr lvl="2" algn="r">
              <a:spcBef>
                <a:spcPts val="1200"/>
              </a:spcBef>
            </a:pPr>
            <a:endParaRPr lang="en-US" sz="1800" dirty="0">
              <a:cs typeface="Arial" panose="020B0604020202020204" pitchFamily="34" charset="0"/>
            </a:endParaRPr>
          </a:p>
        </p:txBody>
      </p:sp>
      <p:sp>
        <p:nvSpPr>
          <p:cNvPr id="3" name="Title 2"/>
          <p:cNvSpPr>
            <a:spLocks noGrp="1"/>
          </p:cNvSpPr>
          <p:nvPr>
            <p:ph type="title"/>
          </p:nvPr>
        </p:nvSpPr>
        <p:spPr>
          <a:xfrm>
            <a:off x="0" y="0"/>
            <a:ext cx="9144000" cy="1143000"/>
          </a:xfrm>
        </p:spPr>
        <p:txBody>
          <a:bodyPr/>
          <a:lstStyle/>
          <a:p>
            <a:pPr algn="ctr"/>
            <a:r>
              <a:rPr lang="en-US" dirty="0">
                <a:solidFill>
                  <a:schemeClr val="tx1"/>
                </a:solidFill>
                <a:latin typeface="Arial" panose="020B0604020202020204" pitchFamily="34" charset="0"/>
                <a:cs typeface="Arial" panose="020B0604020202020204" pitchFamily="34" charset="0"/>
              </a:rPr>
              <a:t> Board Roles:  Vision</a:t>
            </a:r>
          </a:p>
        </p:txBody>
      </p:sp>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02" y="138113"/>
            <a:ext cx="850323"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199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1999"/>
            <a:ext cx="8305800" cy="6021627"/>
          </a:xfrm>
        </p:spPr>
        <p:txBody>
          <a:bodyPr>
            <a:normAutofit/>
          </a:bodyPr>
          <a:lstStyle/>
          <a:p>
            <a:pPr lvl="1">
              <a:spcBef>
                <a:spcPts val="1200"/>
              </a:spcBef>
            </a:pPr>
            <a:endParaRPr lang="en-US" sz="2600" dirty="0">
              <a:latin typeface="Arial" panose="020B0604020202020204" pitchFamily="34" charset="0"/>
              <a:cs typeface="Arial" panose="020B0604020202020204" pitchFamily="34" charset="0"/>
            </a:endParaRPr>
          </a:p>
          <a:p>
            <a:pPr>
              <a:spcBef>
                <a:spcPts val="1200"/>
              </a:spcBef>
            </a:pPr>
            <a:r>
              <a:rPr lang="en-US" sz="2400" dirty="0">
                <a:latin typeface="Arial" panose="020B0604020202020204" pitchFamily="34" charset="0"/>
                <a:cs typeface="Arial" panose="020B0604020202020204" pitchFamily="34" charset="0"/>
              </a:rPr>
              <a:t>Accountability means measuring and judging how well the district is putting the vision into practice and making progress on key goals. </a:t>
            </a:r>
          </a:p>
          <a:p>
            <a:pPr>
              <a:spcBef>
                <a:spcPts val="1200"/>
              </a:spcBef>
            </a:pPr>
            <a:r>
              <a:rPr lang="en-US" sz="2400" dirty="0">
                <a:latin typeface="Arial" panose="020B0604020202020204" pitchFamily="34" charset="0"/>
                <a:cs typeface="Arial" panose="020B0604020202020204" pitchFamily="34" charset="0"/>
              </a:rPr>
              <a:t>Accountability starts with </a:t>
            </a:r>
            <a:r>
              <a:rPr lang="en-US" sz="2400" b="1" dirty="0">
                <a:latin typeface="Arial" panose="020B0604020202020204" pitchFamily="34" charset="0"/>
                <a:cs typeface="Arial" panose="020B0604020202020204" pitchFamily="34" charset="0"/>
              </a:rPr>
              <a:t>(1) the adoption of goals and academic and other standards, and (2) the assignment of responsibility and authority</a:t>
            </a:r>
            <a:r>
              <a:rPr lang="en-US" sz="2400" dirty="0">
                <a:latin typeface="Arial" panose="020B0604020202020204" pitchFamily="34" charset="0"/>
                <a:cs typeface="Arial" panose="020B0604020202020204" pitchFamily="34" charset="0"/>
              </a:rPr>
              <a:t>.</a:t>
            </a:r>
          </a:p>
          <a:p>
            <a:pPr>
              <a:spcBef>
                <a:spcPts val="1200"/>
              </a:spcBef>
            </a:pPr>
            <a:r>
              <a:rPr lang="en-US" sz="2400" dirty="0">
                <a:latin typeface="Arial" panose="020B0604020202020204" pitchFamily="34" charset="0"/>
                <a:cs typeface="Arial" panose="020B0604020202020204" pitchFamily="34" charset="0"/>
              </a:rPr>
              <a:t>Data and other assessments are used as a tool:  Success is acknowledged and rewarded, while any lack of success drives change and improvement efforts.</a:t>
            </a:r>
          </a:p>
        </p:txBody>
      </p:sp>
      <p:sp>
        <p:nvSpPr>
          <p:cNvPr id="3" name="Title 2"/>
          <p:cNvSpPr>
            <a:spLocks noGrp="1"/>
          </p:cNvSpPr>
          <p:nvPr>
            <p:ph type="title"/>
          </p:nvPr>
        </p:nvSpPr>
        <p:spPr>
          <a:xfrm>
            <a:off x="0" y="0"/>
            <a:ext cx="9144000" cy="990600"/>
          </a:xfrm>
        </p:spPr>
        <p:txBody>
          <a:bodyPr/>
          <a:lstStyle/>
          <a:p>
            <a:pPr algn="ctr"/>
            <a:r>
              <a:rPr lang="en-US" dirty="0">
                <a:solidFill>
                  <a:schemeClr val="tx1"/>
                </a:solidFill>
                <a:effectLst/>
                <a:latin typeface="Arial" panose="020B0604020202020204" pitchFamily="34" charset="0"/>
                <a:cs typeface="Arial" panose="020B0604020202020204" pitchFamily="34" charset="0"/>
              </a:rPr>
              <a:t>  Board Roles:  Accountability</a:t>
            </a:r>
            <a:endParaRPr lang="en-US" dirty="0">
              <a:latin typeface="Arial" panose="020B0604020202020204" pitchFamily="34" charset="0"/>
              <a:cs typeface="Arial" panose="020B0604020202020204" pitchFamily="34" charset="0"/>
            </a:endParaRPr>
          </a:p>
        </p:txBody>
      </p:sp>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776" y="138113"/>
            <a:ext cx="850323"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027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143000"/>
            <a:ext cx="8382000" cy="5486400"/>
          </a:xfrm>
        </p:spPr>
        <p:txBody>
          <a:bodyPr numCol="2"/>
          <a:lstStyle/>
          <a:p>
            <a:pPr eaLnBrk="1" hangingPunct="1">
              <a:spcAft>
                <a:spcPts val="1800"/>
              </a:spcAft>
              <a:defRPr/>
            </a:pPr>
            <a:r>
              <a:rPr lang="en-US" altLang="en-US" sz="2000" dirty="0"/>
              <a:t>Boards decide what gets done and what parameters limit what gets done.</a:t>
            </a:r>
          </a:p>
          <a:p>
            <a:pPr eaLnBrk="1" hangingPunct="1">
              <a:spcAft>
                <a:spcPts val="1800"/>
              </a:spcAft>
              <a:defRPr/>
            </a:pPr>
            <a:r>
              <a:rPr lang="en-US" altLang="en-US" sz="2000" dirty="0"/>
              <a:t>Administration decides who does it and how to do it.</a:t>
            </a:r>
          </a:p>
          <a:p>
            <a:pPr eaLnBrk="1" hangingPunct="1">
              <a:spcAft>
                <a:spcPts val="1800"/>
              </a:spcAft>
              <a:defRPr/>
            </a:pPr>
            <a:r>
              <a:rPr lang="en-US" sz="2000" dirty="0"/>
              <a:t>The</a:t>
            </a:r>
            <a:r>
              <a:rPr lang="en-US" sz="2000" b="1" dirty="0"/>
              <a:t> </a:t>
            </a:r>
            <a:r>
              <a:rPr lang="en-US" sz="2000" dirty="0">
                <a:hlinkClick r:id="rId4"/>
              </a:rPr>
              <a:t>Policy Resource Guide</a:t>
            </a:r>
            <a:r>
              <a:rPr lang="en-US" sz="2000" dirty="0"/>
              <a:t> (PRG) is a Web-based policy tool designed to assist Wisconsin school boards and administrators in the important tasks of policy development and implementation. </a:t>
            </a:r>
          </a:p>
          <a:p>
            <a:pPr eaLnBrk="1" hangingPunct="1">
              <a:spcAft>
                <a:spcPts val="1800"/>
              </a:spcAft>
              <a:defRPr/>
            </a:pPr>
            <a:endParaRPr lang="en-US" altLang="en-US" sz="2000" dirty="0"/>
          </a:p>
          <a:p>
            <a:pPr eaLnBrk="1" hangingPunct="1">
              <a:spcAft>
                <a:spcPts val="1800"/>
              </a:spcAft>
              <a:defRPr/>
            </a:pPr>
            <a:endParaRPr lang="en-US" altLang="en-US" sz="2000" dirty="0"/>
          </a:p>
          <a:p>
            <a:pPr eaLnBrk="1" hangingPunct="1">
              <a:spcAft>
                <a:spcPts val="1800"/>
              </a:spcAft>
              <a:defRPr/>
            </a:pPr>
            <a:r>
              <a:rPr lang="en-US" altLang="en-US" sz="2000" b="1" dirty="0"/>
              <a:t>“</a:t>
            </a:r>
            <a:r>
              <a:rPr lang="en-US" altLang="en-US" sz="2000" b="1" i="1" dirty="0"/>
              <a:t>Administration’s job is to run the district, the Board’s job is to make sure the district is run well.”</a:t>
            </a:r>
            <a:r>
              <a:rPr lang="en-US" sz="2000" b="1" dirty="0"/>
              <a:t> </a:t>
            </a:r>
          </a:p>
          <a:p>
            <a:pPr marL="109537" indent="0">
              <a:buNone/>
            </a:pPr>
            <a:endParaRPr lang="en-US" sz="2000" dirty="0"/>
          </a:p>
          <a:p>
            <a:pPr marL="109537" indent="0">
              <a:buNone/>
            </a:pPr>
            <a:endParaRPr lang="en-US" sz="2000" dirty="0"/>
          </a:p>
          <a:p>
            <a:endParaRPr lang="en-US" sz="2000" dirty="0"/>
          </a:p>
        </p:txBody>
      </p:sp>
      <p:sp>
        <p:nvSpPr>
          <p:cNvPr id="2" name="Title 1"/>
          <p:cNvSpPr>
            <a:spLocks noGrp="1"/>
          </p:cNvSpPr>
          <p:nvPr>
            <p:ph type="title"/>
            <p:custDataLst>
              <p:tags r:id="rId1"/>
            </p:custDataLst>
          </p:nvPr>
        </p:nvSpPr>
        <p:spPr>
          <a:xfrm>
            <a:off x="0" y="0"/>
            <a:ext cx="9144000" cy="990600"/>
          </a:xfrm>
          <a:ln w="76200"/>
        </p:spPr>
        <p:txBody>
          <a:bodyPr>
            <a:noAutofit/>
          </a:bodyPr>
          <a:lstStyle/>
          <a:p>
            <a:pPr algn="ctr" eaLnBrk="1" fontAlgn="auto" hangingPunct="1">
              <a:spcAft>
                <a:spcPts val="0"/>
              </a:spcAft>
              <a:defRPr/>
            </a:pPr>
            <a:r>
              <a:rPr lang="en-US" sz="3600" dirty="0">
                <a:solidFill>
                  <a:schemeClr val="tx1"/>
                </a:solidFill>
                <a:effectLst/>
                <a:cs typeface="Arial" panose="020B0604020202020204" pitchFamily="34" charset="0"/>
              </a:rPr>
              <a:t>Board Roles: Policy</a:t>
            </a:r>
            <a:endParaRPr lang="en-US" sz="3600" dirty="0">
              <a:ln>
                <a:solidFill>
                  <a:schemeClr val="accent1"/>
                </a:solidFill>
              </a:ln>
              <a:solidFill>
                <a:schemeClr val="accent1">
                  <a:lumMod val="75000"/>
                </a:schemeClr>
              </a:solidFill>
              <a:effectLst/>
              <a:cs typeface="Arial" panose="020B0604020202020204" pitchFamily="34" charset="0"/>
            </a:endParaRPr>
          </a:p>
        </p:txBody>
      </p:sp>
      <p:sp>
        <p:nvSpPr>
          <p:cNvPr id="4" name="Rectangle 1"/>
          <p:cNvSpPr>
            <a:spLocks noChangeArrowheads="1"/>
          </p:cNvSpPr>
          <p:nvPr/>
        </p:nvSpPr>
        <p:spPr bwMode="auto">
          <a:xfrm>
            <a:off x="1443038" y="1568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3" name="Picture 2" descr="Implementation Based on &lt;strong&gt;Partnership&lt;/strong&gt; and Problem Solving Approac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8211" y="3200400"/>
            <a:ext cx="3887301" cy="1676399"/>
          </a:xfrm>
          <a:prstGeom prst="rect">
            <a:avLst/>
          </a:prstGeom>
        </p:spPr>
      </p:pic>
      <p:pic>
        <p:nvPicPr>
          <p:cNvPr id="6"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02" y="138113"/>
            <a:ext cx="850323"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681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1"/>
          </p:nvPr>
        </p:nvSpPr>
        <p:spPr>
          <a:xfrm>
            <a:off x="304800" y="1600200"/>
            <a:ext cx="8534400" cy="4800600"/>
          </a:xfrm>
        </p:spPr>
        <p:txBody>
          <a:bodyPr rtlCol="0">
            <a:normAutofit/>
          </a:bodyPr>
          <a:lstStyle/>
          <a:p>
            <a:pPr fontAlgn="auto">
              <a:spcBef>
                <a:spcPts val="1800"/>
              </a:spcBef>
              <a:spcAft>
                <a:spcPts val="0"/>
              </a:spcAft>
              <a:defRPr/>
            </a:pPr>
            <a:r>
              <a:rPr lang="en-US" altLang="en-US" sz="3200" b="1" dirty="0">
                <a:cs typeface="Arial" panose="020B0604020202020204" pitchFamily="34" charset="0"/>
              </a:rPr>
              <a:t>School Board Meetings</a:t>
            </a:r>
          </a:p>
          <a:p>
            <a:pPr lvl="2" fontAlgn="auto">
              <a:spcBef>
                <a:spcPts val="1800"/>
              </a:spcBef>
              <a:spcAft>
                <a:spcPts val="0"/>
              </a:spcAft>
              <a:defRPr/>
            </a:pPr>
            <a:r>
              <a:rPr lang="en-US" altLang="en-US" sz="2800" dirty="0">
                <a:cs typeface="Arial" panose="020B0604020202020204" pitchFamily="34" charset="0"/>
              </a:rPr>
              <a:t>Agenda Structure and Content</a:t>
            </a:r>
          </a:p>
          <a:p>
            <a:pPr lvl="2" fontAlgn="auto">
              <a:spcBef>
                <a:spcPts val="1800"/>
              </a:spcBef>
              <a:spcAft>
                <a:spcPts val="0"/>
              </a:spcAft>
              <a:defRPr/>
            </a:pPr>
            <a:r>
              <a:rPr lang="en-US" altLang="en-US" sz="2800" dirty="0">
                <a:cs typeface="Arial" panose="020B0604020202020204" pitchFamily="34" charset="0"/>
              </a:rPr>
              <a:t>Public Comment Period/Discussion Periods</a:t>
            </a:r>
          </a:p>
          <a:p>
            <a:pPr lvl="2" fontAlgn="auto">
              <a:spcBef>
                <a:spcPts val="1800"/>
              </a:spcBef>
              <a:spcAft>
                <a:spcPts val="0"/>
              </a:spcAft>
              <a:defRPr/>
            </a:pPr>
            <a:r>
              <a:rPr lang="en-US" altLang="en-US" sz="2800" dirty="0">
                <a:cs typeface="Arial" panose="020B0604020202020204" pitchFamily="34" charset="0"/>
              </a:rPr>
              <a:t>Connection to Board Policy</a:t>
            </a:r>
          </a:p>
          <a:p>
            <a:pPr lvl="2" fontAlgn="auto">
              <a:spcBef>
                <a:spcPts val="1800"/>
              </a:spcBef>
              <a:spcAft>
                <a:spcPts val="0"/>
              </a:spcAft>
              <a:defRPr/>
            </a:pPr>
            <a:r>
              <a:rPr lang="en-US" altLang="en-US" sz="2800" dirty="0">
                <a:cs typeface="Arial" panose="020B0604020202020204" pitchFamily="34" charset="0"/>
              </a:rPr>
              <a:t>Connection to Board Goals</a:t>
            </a:r>
          </a:p>
          <a:p>
            <a:pPr lvl="2" fontAlgn="auto">
              <a:spcBef>
                <a:spcPts val="1800"/>
              </a:spcBef>
              <a:spcAft>
                <a:spcPts val="0"/>
              </a:spcAft>
              <a:defRPr/>
            </a:pPr>
            <a:r>
              <a:rPr lang="en-US" altLang="en-US" sz="2800" dirty="0">
                <a:cs typeface="Arial" panose="020B0604020202020204" pitchFamily="34" charset="0"/>
                <a:hlinkClick r:id="rId3"/>
              </a:rPr>
              <a:t>BoardDocs</a:t>
            </a:r>
            <a:r>
              <a:rPr lang="en-US" altLang="en-US" sz="2800" dirty="0">
                <a:cs typeface="Arial" panose="020B0604020202020204" pitchFamily="34" charset="0"/>
              </a:rPr>
              <a:t> ® eGovernance Solutions</a:t>
            </a:r>
          </a:p>
          <a:p>
            <a:pPr lvl="2" fontAlgn="auto">
              <a:spcBef>
                <a:spcPts val="1800"/>
              </a:spcBef>
              <a:spcAft>
                <a:spcPts val="0"/>
              </a:spcAft>
              <a:defRPr/>
            </a:pPr>
            <a:r>
              <a:rPr lang="en-US" altLang="en-US" sz="2800" dirty="0"/>
              <a:t>Situation Reports </a:t>
            </a:r>
          </a:p>
          <a:p>
            <a:pPr lvl="2" fontAlgn="auto">
              <a:spcBef>
                <a:spcPts val="1800"/>
              </a:spcBef>
              <a:spcAft>
                <a:spcPts val="0"/>
              </a:spcAft>
              <a:defRPr/>
            </a:pPr>
            <a:endParaRPr lang="en-US" altLang="en-US" sz="2800" dirty="0">
              <a:cs typeface="Arial" panose="020B0604020202020204" pitchFamily="34" charset="0"/>
            </a:endParaRPr>
          </a:p>
        </p:txBody>
      </p:sp>
      <p:sp>
        <p:nvSpPr>
          <p:cNvPr id="3" name="Title 2"/>
          <p:cNvSpPr>
            <a:spLocks noGrp="1"/>
          </p:cNvSpPr>
          <p:nvPr>
            <p:ph type="title"/>
          </p:nvPr>
        </p:nvSpPr>
        <p:spPr>
          <a:xfrm>
            <a:off x="0" y="381000"/>
            <a:ext cx="9144000" cy="1143000"/>
          </a:xfrm>
          <a:ln w="76200"/>
        </p:spPr>
        <p:txBody>
          <a:bodyPr rtlCol="0">
            <a:noAutofit/>
          </a:bodyPr>
          <a:lstStyle/>
          <a:p>
            <a:pPr algn="ctr" fontAlgn="auto">
              <a:spcAft>
                <a:spcPts val="0"/>
              </a:spcAft>
              <a:defRPr/>
            </a:pPr>
            <a:r>
              <a:rPr lang="en-US" altLang="en-US" sz="3600" dirty="0">
                <a:ln>
                  <a:solidFill>
                    <a:schemeClr val="accent1"/>
                  </a:solidFill>
                </a:ln>
                <a:solidFill>
                  <a:schemeClr val="tx1">
                    <a:lumMod val="95000"/>
                    <a:lumOff val="5000"/>
                  </a:schemeClr>
                </a:solidFill>
                <a:cs typeface="Arial" panose="020B0604020202020204" pitchFamily="34" charset="0"/>
              </a:rPr>
              <a:t>Board Roles: </a:t>
            </a:r>
            <a:br>
              <a:rPr lang="en-US" altLang="en-US" sz="3600" dirty="0">
                <a:ln>
                  <a:solidFill>
                    <a:schemeClr val="accent1"/>
                  </a:solidFill>
                </a:ln>
                <a:solidFill>
                  <a:schemeClr val="tx1">
                    <a:lumMod val="95000"/>
                    <a:lumOff val="5000"/>
                  </a:schemeClr>
                </a:solidFill>
                <a:cs typeface="Arial" panose="020B0604020202020204" pitchFamily="34" charset="0"/>
              </a:rPr>
            </a:br>
            <a:r>
              <a:rPr lang="en-US" altLang="en-US" sz="3600" dirty="0">
                <a:ln>
                  <a:solidFill>
                    <a:schemeClr val="accent1"/>
                  </a:solidFill>
                </a:ln>
                <a:solidFill>
                  <a:schemeClr val="tx1">
                    <a:lumMod val="95000"/>
                    <a:lumOff val="5000"/>
                  </a:schemeClr>
                </a:solidFill>
                <a:cs typeface="Arial" panose="020B0604020202020204" pitchFamily="34" charset="0"/>
              </a:rPr>
              <a:t>Community Leadership</a:t>
            </a:r>
            <a:br>
              <a:rPr lang="en-US" altLang="en-US" sz="3600" dirty="0">
                <a:ln>
                  <a:solidFill>
                    <a:schemeClr val="accent1"/>
                  </a:solidFill>
                </a:ln>
                <a:solidFill>
                  <a:schemeClr val="accent1"/>
                </a:solidFill>
                <a:cs typeface="Arial" panose="020B0604020202020204" pitchFamily="34" charset="0"/>
              </a:rPr>
            </a:br>
            <a:endParaRPr lang="en-US" sz="3600" dirty="0">
              <a:ln>
                <a:solidFill>
                  <a:schemeClr val="accent1"/>
                </a:solidFill>
              </a:ln>
              <a:solidFill>
                <a:schemeClr val="accent1"/>
              </a:solidFill>
              <a:cs typeface="Arial" panose="020B0604020202020204" pitchFamily="34" charset="0"/>
            </a:endParaRPr>
          </a:p>
        </p:txBody>
      </p:sp>
      <p:pic>
        <p:nvPicPr>
          <p:cNvPr id="3076" name="Picture 2" descr="C:\Users\forbes\Pictures\thCAIW8MI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0"/>
            <a:ext cx="14033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750" y="138113"/>
            <a:ext cx="12477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BoardDocs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5486400"/>
            <a:ext cx="1787491"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301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1"/>
          </p:nvPr>
        </p:nvSpPr>
        <p:spPr>
          <a:xfrm>
            <a:off x="76200" y="1600200"/>
            <a:ext cx="8686800" cy="4724400"/>
          </a:xfrm>
        </p:spPr>
        <p:txBody>
          <a:bodyPr rtlCol="0">
            <a:normAutofit lnSpcReduction="10000"/>
          </a:bodyPr>
          <a:lstStyle/>
          <a:p>
            <a:pPr marL="109537" lvl="0" indent="0">
              <a:buNone/>
            </a:pPr>
            <a:r>
              <a:rPr lang="en-US" sz="2800" dirty="0"/>
              <a:t>  </a:t>
            </a:r>
            <a:r>
              <a:rPr lang="en-US" sz="2800" b="1" dirty="0"/>
              <a:t>Board-Superintendent Relationships</a:t>
            </a:r>
            <a:endParaRPr lang="en-US" altLang="en-US" sz="2400" b="1" dirty="0">
              <a:cs typeface="Arial" panose="020B0604020202020204" pitchFamily="34" charset="0"/>
            </a:endParaRPr>
          </a:p>
          <a:p>
            <a:pPr lvl="1">
              <a:lnSpc>
                <a:spcPct val="120000"/>
              </a:lnSpc>
              <a:spcBef>
                <a:spcPts val="1200"/>
              </a:spcBef>
            </a:pPr>
            <a:r>
              <a:rPr lang="en-US" sz="1800" dirty="0">
                <a:cs typeface="Arial" panose="020B0604020202020204" pitchFamily="34" charset="0"/>
              </a:rPr>
              <a:t>Both the school board and the superintendent have essential leadership roles that are interconnected but different. </a:t>
            </a:r>
          </a:p>
          <a:p>
            <a:pPr lvl="1">
              <a:lnSpc>
                <a:spcPct val="120000"/>
              </a:lnSpc>
              <a:spcBef>
                <a:spcPts val="1800"/>
              </a:spcBef>
            </a:pPr>
            <a:r>
              <a:rPr lang="en-US" sz="1800" dirty="0">
                <a:cs typeface="Arial" panose="020B0604020202020204" pitchFamily="34" charset="0"/>
              </a:rPr>
              <a:t>A productive board-superintendent-administration-staff relationship requires each to understand the unique roles and responsibilities of their position.</a:t>
            </a:r>
          </a:p>
          <a:p>
            <a:pPr lvl="1">
              <a:lnSpc>
                <a:spcPct val="120000"/>
              </a:lnSpc>
              <a:spcBef>
                <a:spcPts val="1800"/>
              </a:spcBef>
            </a:pPr>
            <a:r>
              <a:rPr lang="en-US" sz="1800" dirty="0">
                <a:cs typeface="Arial" panose="020B0604020202020204" pitchFamily="34" charset="0"/>
              </a:rPr>
              <a:t>In nearly all districts, issues arise that can cause (or should cause) the leadership team to recalibrate their mutual understandings of their respective roles. </a:t>
            </a:r>
          </a:p>
          <a:p>
            <a:pPr lvl="1">
              <a:lnSpc>
                <a:spcPct val="120000"/>
              </a:lnSpc>
              <a:spcBef>
                <a:spcPts val="1800"/>
              </a:spcBef>
            </a:pPr>
            <a:r>
              <a:rPr lang="en-US" sz="1800" dirty="0">
                <a:cs typeface="Arial" panose="020B0604020202020204" pitchFamily="34" charset="0"/>
              </a:rPr>
              <a:t>Shared goals and clear policies can help to define roles and build a strong, collaborative relationship. Actions that erode trust harm the relationship and jeopardize the effectiveness of the leadership team. </a:t>
            </a:r>
          </a:p>
          <a:p>
            <a:pPr lvl="1"/>
            <a:r>
              <a:rPr lang="en-US" sz="1800" dirty="0">
                <a:cs typeface="Arial" panose="020B0604020202020204" pitchFamily="34" charset="0"/>
              </a:rPr>
              <a:t>  </a:t>
            </a:r>
          </a:p>
          <a:p>
            <a:pPr lvl="1"/>
            <a:endParaRPr lang="en-US" altLang="en-US" sz="2000" i="1" dirty="0">
              <a:latin typeface="Arial" charset="0"/>
              <a:cs typeface="Arial" charset="0"/>
            </a:endParaRPr>
          </a:p>
          <a:p>
            <a:pPr fontAlgn="auto">
              <a:spcBef>
                <a:spcPts val="1800"/>
              </a:spcBef>
              <a:spcAft>
                <a:spcPts val="0"/>
              </a:spcAft>
              <a:defRPr/>
            </a:pPr>
            <a:endParaRPr lang="en-US" altLang="en-US" sz="2400" b="1" dirty="0">
              <a:cs typeface="Arial" panose="020B0604020202020204" pitchFamily="34" charset="0"/>
            </a:endParaRPr>
          </a:p>
          <a:p>
            <a:pPr eaLnBrk="1" hangingPunct="1">
              <a:spcBef>
                <a:spcPts val="1800"/>
              </a:spcBef>
              <a:buFont typeface="Arial" charset="0"/>
              <a:buChar char="•"/>
            </a:pPr>
            <a:endParaRPr lang="en-US" altLang="en-US" sz="2400" b="1" dirty="0">
              <a:cs typeface="Arial" panose="020B0604020202020204" pitchFamily="34" charset="0"/>
            </a:endParaRPr>
          </a:p>
          <a:p>
            <a:pPr fontAlgn="auto">
              <a:spcBef>
                <a:spcPts val="1800"/>
              </a:spcBef>
              <a:spcAft>
                <a:spcPts val="0"/>
              </a:spcAft>
              <a:defRPr/>
            </a:pPr>
            <a:endParaRPr lang="en-US" altLang="en-US" sz="2400" b="1" dirty="0">
              <a:cs typeface="Arial" panose="020B0604020202020204" pitchFamily="34" charset="0"/>
            </a:endParaRPr>
          </a:p>
          <a:p>
            <a:pPr eaLnBrk="1" hangingPunct="1">
              <a:spcBef>
                <a:spcPts val="1800"/>
              </a:spcBef>
            </a:pPr>
            <a:endParaRPr lang="en-US" altLang="en-US" sz="2000" dirty="0">
              <a:cs typeface="Arial" panose="020B0604020202020204" pitchFamily="34" charset="0"/>
            </a:endParaRPr>
          </a:p>
          <a:p>
            <a:pPr lvl="1" eaLnBrk="1" hangingPunct="1">
              <a:spcBef>
                <a:spcPts val="1200"/>
              </a:spcBef>
              <a:buSzPct val="68000"/>
              <a:buFont typeface="Arial" charset="0"/>
              <a:buChar char="•"/>
            </a:pPr>
            <a:endParaRPr lang="en-US" altLang="en-US" sz="2000" dirty="0">
              <a:cs typeface="Arial" panose="020B0604020202020204" pitchFamily="34" charset="0"/>
            </a:endParaRPr>
          </a:p>
          <a:p>
            <a:pPr fontAlgn="auto">
              <a:spcBef>
                <a:spcPts val="1800"/>
              </a:spcBef>
              <a:spcAft>
                <a:spcPts val="0"/>
              </a:spcAft>
              <a:defRPr/>
            </a:pPr>
            <a:endParaRPr lang="en-US" altLang="en-US" sz="2400" b="1" dirty="0">
              <a:cs typeface="Arial" panose="020B0604020202020204" pitchFamily="34" charset="0"/>
            </a:endParaRPr>
          </a:p>
          <a:p>
            <a:pPr marL="595313" lvl="1" indent="-285750">
              <a:spcAft>
                <a:spcPts val="1200"/>
              </a:spcAft>
              <a:buFont typeface="Arial" panose="020B0604020202020204" pitchFamily="34" charset="0"/>
              <a:buChar char="•"/>
            </a:pPr>
            <a:endParaRPr lang="en-US" sz="2000" dirty="0"/>
          </a:p>
          <a:p>
            <a:pPr fontAlgn="auto">
              <a:spcBef>
                <a:spcPts val="1800"/>
              </a:spcBef>
              <a:spcAft>
                <a:spcPts val="0"/>
              </a:spcAft>
              <a:defRPr/>
            </a:pPr>
            <a:endParaRPr lang="en-US" sz="2600" dirty="0"/>
          </a:p>
          <a:p>
            <a:pPr marL="109537" indent="0" fontAlgn="auto">
              <a:spcBef>
                <a:spcPts val="1800"/>
              </a:spcBef>
              <a:spcAft>
                <a:spcPts val="0"/>
              </a:spcAft>
              <a:buNone/>
              <a:defRPr/>
            </a:pPr>
            <a:endParaRPr lang="en-US" altLang="en-US" sz="2400" b="1" dirty="0">
              <a:cs typeface="Arial" panose="020B0604020202020204" pitchFamily="34" charset="0"/>
            </a:endParaRPr>
          </a:p>
          <a:p>
            <a:pPr>
              <a:spcBef>
                <a:spcPts val="1800"/>
              </a:spcBef>
              <a:buFont typeface="Arial" charset="0"/>
              <a:buChar char="•"/>
            </a:pPr>
            <a:endParaRPr lang="en-US" sz="2600" dirty="0"/>
          </a:p>
          <a:p>
            <a:pPr lvl="1" fontAlgn="auto">
              <a:spcBef>
                <a:spcPts val="1800"/>
              </a:spcBef>
              <a:spcAft>
                <a:spcPts val="0"/>
              </a:spcAft>
              <a:defRPr/>
            </a:pPr>
            <a:endParaRPr lang="en-US" altLang="en-US" sz="2800" b="1" dirty="0">
              <a:cs typeface="Arial" panose="020B0604020202020204" pitchFamily="34" charset="0"/>
            </a:endParaRPr>
          </a:p>
        </p:txBody>
      </p:sp>
      <p:sp>
        <p:nvSpPr>
          <p:cNvPr id="3" name="Title 2"/>
          <p:cNvSpPr>
            <a:spLocks noGrp="1"/>
          </p:cNvSpPr>
          <p:nvPr>
            <p:ph type="title"/>
          </p:nvPr>
        </p:nvSpPr>
        <p:spPr>
          <a:xfrm>
            <a:off x="0" y="381000"/>
            <a:ext cx="9144000" cy="1143000"/>
          </a:xfrm>
          <a:ln w="76200"/>
        </p:spPr>
        <p:txBody>
          <a:bodyPr rtlCol="0">
            <a:noAutofit/>
          </a:bodyPr>
          <a:lstStyle/>
          <a:p>
            <a:pPr algn="ctr" fontAlgn="auto">
              <a:spcAft>
                <a:spcPts val="0"/>
              </a:spcAft>
              <a:defRPr/>
            </a:pPr>
            <a:r>
              <a:rPr lang="en-US" altLang="en-US" sz="3600" dirty="0">
                <a:ln>
                  <a:solidFill>
                    <a:schemeClr val="accent1"/>
                  </a:solidFill>
                </a:ln>
                <a:solidFill>
                  <a:schemeClr val="tx1">
                    <a:lumMod val="95000"/>
                    <a:lumOff val="5000"/>
                  </a:schemeClr>
                </a:solidFill>
                <a:cs typeface="Arial" panose="020B0604020202020204" pitchFamily="34" charset="0"/>
              </a:rPr>
              <a:t>Board Roles: </a:t>
            </a:r>
            <a:br>
              <a:rPr lang="en-US" altLang="en-US" sz="3600" dirty="0">
                <a:ln>
                  <a:solidFill>
                    <a:schemeClr val="accent1"/>
                  </a:solidFill>
                </a:ln>
                <a:solidFill>
                  <a:schemeClr val="tx1">
                    <a:lumMod val="95000"/>
                    <a:lumOff val="5000"/>
                  </a:schemeClr>
                </a:solidFill>
                <a:cs typeface="Arial" panose="020B0604020202020204" pitchFamily="34" charset="0"/>
              </a:rPr>
            </a:br>
            <a:r>
              <a:rPr lang="en-US" altLang="en-US" sz="3600" dirty="0">
                <a:ln>
                  <a:solidFill>
                    <a:schemeClr val="accent1"/>
                  </a:solidFill>
                </a:ln>
                <a:solidFill>
                  <a:schemeClr val="tx1">
                    <a:lumMod val="95000"/>
                    <a:lumOff val="5000"/>
                  </a:schemeClr>
                </a:solidFill>
                <a:cs typeface="Arial" panose="020B0604020202020204" pitchFamily="34" charset="0"/>
              </a:rPr>
              <a:t>Relationships</a:t>
            </a:r>
            <a:br>
              <a:rPr lang="en-US" altLang="en-US" sz="3600" dirty="0">
                <a:ln>
                  <a:solidFill>
                    <a:schemeClr val="accent1"/>
                  </a:solidFill>
                </a:ln>
                <a:solidFill>
                  <a:schemeClr val="accent1"/>
                </a:solidFill>
                <a:cs typeface="Arial" panose="020B0604020202020204" pitchFamily="34" charset="0"/>
              </a:rPr>
            </a:br>
            <a:endParaRPr lang="en-US" sz="3600" dirty="0">
              <a:ln>
                <a:solidFill>
                  <a:schemeClr val="accent1"/>
                </a:solidFill>
              </a:ln>
              <a:solidFill>
                <a:schemeClr val="accent1"/>
              </a:solidFill>
              <a:cs typeface="Arial" panose="020B0604020202020204" pitchFamily="34" charset="0"/>
            </a:endParaRPr>
          </a:p>
        </p:txBody>
      </p:sp>
      <p:pic>
        <p:nvPicPr>
          <p:cNvPr id="3076" name="Picture 2" descr="C:\Users\forbes\Pictures\thCAIW8MI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0"/>
            <a:ext cx="14033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50" y="138113"/>
            <a:ext cx="12477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593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
          <p:cNvSpPr>
            <a:spLocks noGrp="1"/>
          </p:cNvSpPr>
          <p:nvPr>
            <p:ph idx="1"/>
          </p:nvPr>
        </p:nvSpPr>
        <p:spPr>
          <a:xfrm>
            <a:off x="304800" y="1600200"/>
            <a:ext cx="8555038" cy="3721100"/>
          </a:xfrm>
        </p:spPr>
        <p:txBody>
          <a:bodyPr rtlCol="0">
            <a:normAutofit fontScale="92500" lnSpcReduction="20000"/>
          </a:bodyPr>
          <a:lstStyle/>
          <a:p>
            <a:pPr fontAlgn="auto">
              <a:spcBef>
                <a:spcPts val="600"/>
              </a:spcBef>
              <a:spcAft>
                <a:spcPts val="1800"/>
              </a:spcAft>
              <a:defRPr/>
            </a:pPr>
            <a:r>
              <a:rPr lang="en-US" altLang="en-US" b="1" dirty="0">
                <a:cs typeface="Arial" panose="020B0604020202020204" pitchFamily="34" charset="0"/>
              </a:rPr>
              <a:t>“Legislative”  </a:t>
            </a:r>
            <a:br>
              <a:rPr lang="en-US" altLang="en-US" dirty="0">
                <a:cs typeface="Arial" panose="020B0604020202020204" pitchFamily="34" charset="0"/>
              </a:rPr>
            </a:br>
            <a:r>
              <a:rPr lang="en-US" altLang="en-US" dirty="0">
                <a:cs typeface="Arial" panose="020B0604020202020204" pitchFamily="34" charset="0"/>
              </a:rPr>
              <a:t>Making policy, determining the budget and the tax levy. </a:t>
            </a:r>
          </a:p>
          <a:p>
            <a:pPr fontAlgn="auto">
              <a:spcBef>
                <a:spcPts val="600"/>
              </a:spcBef>
              <a:spcAft>
                <a:spcPts val="1800"/>
              </a:spcAft>
              <a:defRPr/>
            </a:pPr>
            <a:r>
              <a:rPr lang="en-US" altLang="en-US" b="1" dirty="0">
                <a:cs typeface="Arial" panose="020B0604020202020204" pitchFamily="34" charset="0"/>
              </a:rPr>
              <a:t>“Judicial”  </a:t>
            </a:r>
            <a:br>
              <a:rPr lang="en-US" altLang="en-US" dirty="0">
                <a:cs typeface="Arial" panose="020B0604020202020204" pitchFamily="34" charset="0"/>
              </a:rPr>
            </a:br>
            <a:r>
              <a:rPr lang="en-US" altLang="en-US" dirty="0">
                <a:cs typeface="Arial" panose="020B0604020202020204" pitchFamily="34" charset="0"/>
              </a:rPr>
              <a:t>Serving as an impartial decision-maker in a “due process” hearing (finding facts, applying law/policy, reaching conclusions, issuing orders).</a:t>
            </a:r>
          </a:p>
          <a:p>
            <a:pPr fontAlgn="auto">
              <a:spcBef>
                <a:spcPts val="600"/>
              </a:spcBef>
              <a:spcAft>
                <a:spcPts val="1800"/>
              </a:spcAft>
              <a:defRPr/>
            </a:pPr>
            <a:r>
              <a:rPr lang="en-US" altLang="en-US" b="1" dirty="0">
                <a:cs typeface="Arial" panose="020B0604020202020204" pitchFamily="34" charset="0"/>
              </a:rPr>
              <a:t>“Executive” </a:t>
            </a:r>
            <a:br>
              <a:rPr lang="en-US" altLang="en-US" dirty="0">
                <a:cs typeface="Arial" panose="020B0604020202020204" pitchFamily="34" charset="0"/>
              </a:rPr>
            </a:br>
            <a:r>
              <a:rPr lang="en-US" altLang="en-US" dirty="0">
                <a:cs typeface="Arial" panose="020B0604020202020204" pitchFamily="34" charset="0"/>
              </a:rPr>
              <a:t>Serving as an employer </a:t>
            </a:r>
            <a:br>
              <a:rPr lang="en-US" altLang="en-US" dirty="0">
                <a:cs typeface="Arial" panose="020B0604020202020204" pitchFamily="34" charset="0"/>
              </a:rPr>
            </a:br>
            <a:r>
              <a:rPr lang="en-US" altLang="en-US" dirty="0">
                <a:cs typeface="Arial" panose="020B0604020202020204" pitchFamily="34" charset="0"/>
              </a:rPr>
              <a:t>(hiring, evaluating, compensating).</a:t>
            </a:r>
          </a:p>
        </p:txBody>
      </p:sp>
      <p:sp>
        <p:nvSpPr>
          <p:cNvPr id="3" name="Title 2"/>
          <p:cNvSpPr>
            <a:spLocks noGrp="1"/>
          </p:cNvSpPr>
          <p:nvPr>
            <p:ph type="title"/>
          </p:nvPr>
        </p:nvSpPr>
        <p:spPr>
          <a:xfrm>
            <a:off x="0" y="457200"/>
            <a:ext cx="9144000" cy="990600"/>
          </a:xfrm>
          <a:ln w="76200"/>
        </p:spPr>
        <p:txBody>
          <a:bodyPr rtlCol="0">
            <a:noAutofit/>
          </a:bodyPr>
          <a:lstStyle/>
          <a:p>
            <a:pPr algn="ctr" fontAlgn="auto">
              <a:spcAft>
                <a:spcPts val="0"/>
              </a:spcAft>
              <a:defRPr/>
            </a:pPr>
            <a:r>
              <a:rPr lang="en-US" altLang="en-US" sz="4000" dirty="0">
                <a:ln>
                  <a:solidFill>
                    <a:schemeClr val="accent1"/>
                  </a:solidFill>
                </a:ln>
                <a:solidFill>
                  <a:schemeClr val="tx1">
                    <a:lumMod val="95000"/>
                    <a:lumOff val="5000"/>
                  </a:schemeClr>
                </a:solidFill>
                <a:cs typeface="Arial" panose="020B0604020202020204" pitchFamily="34" charset="0"/>
              </a:rPr>
              <a:t>Examples of board roles through a more legalistic lens…</a:t>
            </a:r>
            <a:br>
              <a:rPr lang="en-US" altLang="en-US" sz="4000" dirty="0">
                <a:ln>
                  <a:solidFill>
                    <a:schemeClr val="accent1"/>
                  </a:solidFill>
                </a:ln>
                <a:solidFill>
                  <a:schemeClr val="tx1">
                    <a:lumMod val="95000"/>
                    <a:lumOff val="5000"/>
                  </a:schemeClr>
                </a:solidFill>
                <a:cs typeface="Arial" panose="020B0604020202020204" pitchFamily="34" charset="0"/>
              </a:rPr>
            </a:br>
            <a:endParaRPr lang="en-US" sz="4000" dirty="0">
              <a:ln>
                <a:solidFill>
                  <a:schemeClr val="accent1"/>
                </a:solidFill>
              </a:ln>
              <a:solidFill>
                <a:schemeClr val="tx1">
                  <a:lumMod val="95000"/>
                  <a:lumOff val="5000"/>
                </a:schemeClr>
              </a:solidFill>
              <a:cs typeface="Arial" panose="020B0604020202020204" pitchFamily="34" charset="0"/>
            </a:endParaRPr>
          </a:p>
        </p:txBody>
      </p:sp>
      <p:pic>
        <p:nvPicPr>
          <p:cNvPr id="6148" name="Picture 2" descr="C:\Users\forbes\Pictures\thCAIW8MI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724400"/>
            <a:ext cx="2535238"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813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189038"/>
            <a:ext cx="8305800" cy="4525962"/>
          </a:xfrm>
        </p:spPr>
        <p:txBody>
          <a:bodyPr>
            <a:normAutofit lnSpcReduction="10000"/>
          </a:bodyPr>
          <a:lstStyle/>
          <a:p>
            <a:pPr algn="ctr">
              <a:buFont typeface="Wingdings 3" pitchFamily="18" charset="2"/>
              <a:buNone/>
              <a:defRPr/>
            </a:pPr>
            <a:r>
              <a:rPr lang="en-US" sz="3600" u="sng" dirty="0">
                <a:cs typeface="Arial" panose="020B0604020202020204" pitchFamily="34" charset="0"/>
              </a:rPr>
              <a:t>Overview</a:t>
            </a:r>
          </a:p>
          <a:p>
            <a:pPr algn="ctr">
              <a:buFont typeface="Wingdings 3" pitchFamily="18" charset="2"/>
              <a:buNone/>
              <a:defRPr/>
            </a:pPr>
            <a:endParaRPr lang="en-US" sz="3600" u="sng" dirty="0">
              <a:cs typeface="Arial" panose="020B0604020202020204" pitchFamily="34" charset="0"/>
            </a:endParaRPr>
          </a:p>
          <a:p>
            <a:pPr marL="623887" indent="-514350">
              <a:spcAft>
                <a:spcPts val="1200"/>
              </a:spcAft>
              <a:buFont typeface="Wingdings 3" pitchFamily="18" charset="2"/>
              <a:buAutoNum type="arabicPeriod"/>
              <a:defRPr/>
            </a:pPr>
            <a:r>
              <a:rPr lang="en-US" sz="2000" dirty="0">
                <a:cs typeface="Arial" panose="020B0604020202020204" pitchFamily="34" charset="0"/>
              </a:rPr>
              <a:t>Code of ethics for public officials. </a:t>
            </a:r>
            <a:r>
              <a:rPr lang="en-US" sz="2000" dirty="0">
                <a:cs typeface="Arial" panose="020B0604020202020204" pitchFamily="34" charset="0"/>
                <a:hlinkClick r:id="rId3"/>
              </a:rPr>
              <a:t>Wisconsin Statute §§19.41-59</a:t>
            </a:r>
            <a:endParaRPr lang="en-US" sz="2000" dirty="0">
              <a:cs typeface="Arial" panose="020B0604020202020204" pitchFamily="34" charset="0"/>
            </a:endParaRPr>
          </a:p>
          <a:p>
            <a:pPr marL="623887" indent="-514350">
              <a:spcAft>
                <a:spcPts val="1200"/>
              </a:spcAft>
              <a:buFont typeface="Wingdings 3" pitchFamily="18" charset="2"/>
              <a:buAutoNum type="arabicPeriod"/>
              <a:defRPr/>
            </a:pPr>
            <a:r>
              <a:rPr lang="en-US" sz="2000" dirty="0">
                <a:cs typeface="Arial" panose="020B0604020202020204" pitchFamily="34" charset="0"/>
              </a:rPr>
              <a:t>Criminal liability under </a:t>
            </a:r>
            <a:r>
              <a:rPr lang="en-US" sz="2000" dirty="0">
                <a:cs typeface="Arial" panose="020B0604020202020204" pitchFamily="34" charset="0"/>
                <a:hlinkClick r:id="rId4"/>
              </a:rPr>
              <a:t>Wisconsin Statute §946.12</a:t>
            </a:r>
            <a:r>
              <a:rPr lang="en-US" sz="2000" dirty="0">
                <a:cs typeface="Arial" panose="020B0604020202020204" pitchFamily="34" charset="0"/>
              </a:rPr>
              <a:t> (misconduct in public office) and </a:t>
            </a:r>
            <a:r>
              <a:rPr lang="en-US" sz="2000" dirty="0">
                <a:cs typeface="Arial" panose="020B0604020202020204" pitchFamily="34" charset="0"/>
                <a:hlinkClick r:id="rId5"/>
              </a:rPr>
              <a:t>Wisconsin Statute §946.13</a:t>
            </a:r>
            <a:r>
              <a:rPr lang="en-US" sz="2000" dirty="0">
                <a:cs typeface="Arial" panose="020B0604020202020204" pitchFamily="34" charset="0"/>
              </a:rPr>
              <a:t> (private interest in public contracts) of the Wisconsin statutes.</a:t>
            </a:r>
          </a:p>
          <a:p>
            <a:pPr marL="623887" indent="-514350">
              <a:spcAft>
                <a:spcPts val="1200"/>
              </a:spcAft>
              <a:buFont typeface="Wingdings 3" pitchFamily="18" charset="2"/>
              <a:buAutoNum type="arabicPeriod"/>
              <a:defRPr/>
            </a:pPr>
            <a:r>
              <a:rPr lang="en-US" sz="2000" dirty="0">
                <a:cs typeface="Arial" panose="020B0604020202020204" pitchFamily="34" charset="0"/>
              </a:rPr>
              <a:t>Doctrine of incompatible offices. Some exceptions for volunteer positions.</a:t>
            </a:r>
          </a:p>
          <a:p>
            <a:pPr marL="623887" indent="-514350">
              <a:spcAft>
                <a:spcPts val="1200"/>
              </a:spcAft>
              <a:buFont typeface="Wingdings 3" pitchFamily="18" charset="2"/>
              <a:buAutoNum type="arabicPeriod"/>
              <a:defRPr/>
            </a:pPr>
            <a:r>
              <a:rPr lang="en-US" sz="2000" dirty="0">
                <a:cs typeface="Arial" panose="020B0604020202020204" pitchFamily="34" charset="0"/>
              </a:rPr>
              <a:t>“Common law” conflicts of interest.</a:t>
            </a:r>
          </a:p>
          <a:p>
            <a:pPr marL="623887" indent="-514350">
              <a:spcAft>
                <a:spcPts val="1200"/>
              </a:spcAft>
              <a:buFont typeface="Wingdings 3" pitchFamily="18" charset="2"/>
              <a:buAutoNum type="arabicPeriod"/>
              <a:defRPr/>
            </a:pPr>
            <a:r>
              <a:rPr lang="en-US" sz="2000" dirty="0">
                <a:cs typeface="Arial" panose="020B0604020202020204" pitchFamily="34" charset="0"/>
              </a:rPr>
              <a:t>Bias and partiality.</a:t>
            </a:r>
          </a:p>
          <a:p>
            <a:pPr marL="109537" indent="0">
              <a:spcAft>
                <a:spcPts val="1200"/>
              </a:spcAft>
              <a:buNone/>
              <a:defRPr/>
            </a:pPr>
            <a:endParaRPr lang="en-US" sz="2400" dirty="0">
              <a:cs typeface="Arial" panose="020B0604020202020204" pitchFamily="34" charset="0"/>
            </a:endParaRPr>
          </a:p>
        </p:txBody>
      </p:sp>
      <p:sp>
        <p:nvSpPr>
          <p:cNvPr id="3" name="Title 2"/>
          <p:cNvSpPr>
            <a:spLocks noGrp="1"/>
          </p:cNvSpPr>
          <p:nvPr>
            <p:ph type="title"/>
          </p:nvPr>
        </p:nvSpPr>
        <p:spPr>
          <a:xfrm>
            <a:off x="0" y="0"/>
            <a:ext cx="9144000" cy="1143000"/>
          </a:xfrm>
        </p:spPr>
        <p:txBody>
          <a:bodyPr/>
          <a:lstStyle/>
          <a:p>
            <a:pPr algn="ctr">
              <a:defRPr/>
            </a:pPr>
            <a:r>
              <a:rPr lang="en-US" dirty="0">
                <a:solidFill>
                  <a:schemeClr val="tx1"/>
                </a:solidFill>
                <a:effectLst/>
                <a:cs typeface="Arial" panose="020B0604020202020204" pitchFamily="34" charset="0"/>
              </a:rPr>
              <a:t>Conflict of Interest</a:t>
            </a:r>
          </a:p>
        </p:txBody>
      </p:sp>
    </p:spTree>
    <p:extLst>
      <p:ext uri="{BB962C8B-B14F-4D97-AF65-F5344CB8AC3E}">
        <p14:creationId xmlns:p14="http://schemas.microsoft.com/office/powerpoint/2010/main" val="3073726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457200" y="1143000"/>
            <a:ext cx="8229600" cy="4525963"/>
          </a:xfrm>
        </p:spPr>
        <p:txBody>
          <a:bodyPr>
            <a:normAutofit/>
          </a:bodyPr>
          <a:lstStyle/>
          <a:p>
            <a:pPr algn="ctr">
              <a:buFont typeface="Wingdings 3" pitchFamily="18" charset="2"/>
              <a:buNone/>
            </a:pPr>
            <a:r>
              <a:rPr lang="en-US" altLang="en-US" sz="3200" u="sng" dirty="0">
                <a:cs typeface="Arial" panose="020B0604020202020204" pitchFamily="34" charset="0"/>
              </a:rPr>
              <a:t>Resources</a:t>
            </a:r>
          </a:p>
          <a:p>
            <a:pPr algn="ctr">
              <a:buFont typeface="Wingdings 3" pitchFamily="18" charset="2"/>
              <a:buNone/>
            </a:pPr>
            <a:endParaRPr lang="en-US" altLang="en-US" sz="3200" dirty="0">
              <a:cs typeface="Arial" panose="020B0604020202020204" pitchFamily="34" charset="0"/>
            </a:endParaRPr>
          </a:p>
          <a:p>
            <a:pPr>
              <a:spcAft>
                <a:spcPts val="1200"/>
              </a:spcAft>
            </a:pPr>
            <a:r>
              <a:rPr lang="en-US" altLang="en-US" sz="2400" dirty="0">
                <a:cs typeface="Arial" panose="020B0604020202020204" pitchFamily="34" charset="0"/>
                <a:hlinkClick r:id="rId3"/>
              </a:rPr>
              <a:t>Wisconsin Statutes §§19.81-98</a:t>
            </a:r>
            <a:endParaRPr lang="en-US" altLang="en-US" sz="2400" dirty="0">
              <a:cs typeface="Arial" panose="020B0604020202020204" pitchFamily="34" charset="0"/>
            </a:endParaRPr>
          </a:p>
          <a:p>
            <a:pPr>
              <a:spcAft>
                <a:spcPts val="1200"/>
              </a:spcAft>
            </a:pPr>
            <a:r>
              <a:rPr lang="en-US" altLang="en-US" sz="2400" dirty="0">
                <a:cs typeface="Arial" panose="020B0604020202020204" pitchFamily="34" charset="0"/>
                <a:hlinkClick r:id="rId4"/>
              </a:rPr>
              <a:t>Department of Justice 2015 Open Meeting Law Guide</a:t>
            </a:r>
            <a:endParaRPr lang="en-US" altLang="en-US" sz="2400" dirty="0">
              <a:cs typeface="Arial" panose="020B0604020202020204" pitchFamily="34" charset="0"/>
              <a:hlinkClick r:id="" action="ppaction://noaction"/>
            </a:endParaRPr>
          </a:p>
          <a:p>
            <a:pPr>
              <a:spcAft>
                <a:spcPts val="1200"/>
              </a:spcAft>
            </a:pPr>
            <a:r>
              <a:rPr lang="en-US" altLang="en-US" sz="2400" dirty="0">
                <a:cs typeface="Arial" panose="020B0604020202020204" pitchFamily="34" charset="0"/>
                <a:hlinkClick r:id="rId5"/>
              </a:rPr>
              <a:t>WASB Open Meetings Law Brochure</a:t>
            </a:r>
            <a:endParaRPr lang="en-US" altLang="en-US" sz="2400" dirty="0">
              <a:cs typeface="Arial" panose="020B0604020202020204" pitchFamily="34" charset="0"/>
            </a:endParaRPr>
          </a:p>
          <a:p>
            <a:pPr>
              <a:spcAft>
                <a:spcPts val="1200"/>
              </a:spcAft>
            </a:pPr>
            <a:r>
              <a:rPr lang="en-US" altLang="en-US" sz="2400" dirty="0">
                <a:cs typeface="Arial" panose="020B0604020202020204" pitchFamily="34" charset="0"/>
              </a:rPr>
              <a:t>WASB Legal Comments, Aug. 2007, May 2006, Sept.-Oct. 2004 (</a:t>
            </a:r>
            <a:r>
              <a:rPr lang="en-US" altLang="en-US" sz="2400" dirty="0">
                <a:solidFill>
                  <a:srgbClr val="FF0000"/>
                </a:solidFill>
                <a:cs typeface="Arial" panose="020B0604020202020204" pitchFamily="34" charset="0"/>
                <a:hlinkClick r:id="rId6"/>
              </a:rPr>
              <a:t>https://wasb.org/</a:t>
            </a:r>
            <a:r>
              <a:rPr lang="en-US" altLang="en-US" sz="2400" dirty="0">
                <a:cs typeface="Arial" panose="020B0604020202020204" pitchFamily="34" charset="0"/>
              </a:rPr>
              <a:t>; go to “Legal Information” drop-down menu; click on “Legal Comments List.”). </a:t>
            </a:r>
          </a:p>
        </p:txBody>
      </p:sp>
      <p:sp>
        <p:nvSpPr>
          <p:cNvPr id="3" name="Title 2"/>
          <p:cNvSpPr>
            <a:spLocks noGrp="1"/>
          </p:cNvSpPr>
          <p:nvPr>
            <p:ph type="title"/>
          </p:nvPr>
        </p:nvSpPr>
        <p:spPr/>
        <p:txBody>
          <a:bodyPr>
            <a:normAutofit fontScale="90000"/>
          </a:bodyPr>
          <a:lstStyle/>
          <a:p>
            <a:pPr algn="ctr">
              <a:defRPr/>
            </a:pPr>
            <a:r>
              <a:rPr lang="en-US" sz="4400" dirty="0">
                <a:ln>
                  <a:solidFill>
                    <a:schemeClr val="accent1"/>
                  </a:solidFill>
                </a:ln>
                <a:solidFill>
                  <a:schemeClr val="tx1"/>
                </a:solidFill>
                <a:effectLst/>
                <a:cs typeface="Arial" panose="020B0604020202020204" pitchFamily="34" charset="0"/>
              </a:rPr>
              <a:t>Open Meetings Law</a:t>
            </a:r>
            <a:br>
              <a:rPr lang="en-US" sz="4400" dirty="0">
                <a:ln>
                  <a:solidFill>
                    <a:schemeClr val="accent1"/>
                  </a:solidFill>
                </a:ln>
                <a:solidFill>
                  <a:schemeClr val="accent1"/>
                </a:solidFill>
                <a:effectLst/>
                <a:cs typeface="Arial" panose="020B0604020202020204" pitchFamily="34" charset="0"/>
              </a:rPr>
            </a:br>
            <a:endParaRPr lang="en-US" dirty="0">
              <a:solidFill>
                <a:schemeClr val="tx1"/>
              </a:solidFill>
              <a:effectLst/>
              <a:cs typeface="Arial" panose="020B0604020202020204" pitchFamily="34" charset="0"/>
            </a:endParaRPr>
          </a:p>
        </p:txBody>
      </p:sp>
    </p:spTree>
    <p:extLst>
      <p:ext uri="{BB962C8B-B14F-4D97-AF65-F5344CB8AC3E}">
        <p14:creationId xmlns:p14="http://schemas.microsoft.com/office/powerpoint/2010/main" val="877424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Content Placeholder 2"/>
          <p:cNvSpPr>
            <a:spLocks noGrp="1"/>
          </p:cNvSpPr>
          <p:nvPr>
            <p:ph idx="1"/>
            <p:custDataLst>
              <p:tags r:id="rId1"/>
            </p:custDataLst>
          </p:nvPr>
        </p:nvSpPr>
        <p:spPr>
          <a:xfrm>
            <a:off x="304800" y="1219200"/>
            <a:ext cx="8305800" cy="4495800"/>
          </a:xfrm>
        </p:spPr>
        <p:txBody>
          <a:bodyPr/>
          <a:lstStyle/>
          <a:p>
            <a:pPr marL="466725" indent="-357188" eaLnBrk="1" hangingPunct="1">
              <a:spcBef>
                <a:spcPts val="1200"/>
              </a:spcBef>
              <a:spcAft>
                <a:spcPts val="1200"/>
              </a:spcAft>
              <a:buSzPct val="100000"/>
              <a:buFont typeface="Arial" charset="0"/>
              <a:buChar char="•"/>
            </a:pPr>
            <a:r>
              <a:rPr lang="en-US" altLang="en-US" sz="2000" b="1" dirty="0">
                <a:cs typeface="Arial" panose="020B0604020202020204" pitchFamily="34" charset="0"/>
              </a:rPr>
              <a:t>Board Member Obligations</a:t>
            </a:r>
            <a:r>
              <a:rPr lang="en-US" altLang="en-US" sz="2000" dirty="0">
                <a:cs typeface="Arial" panose="020B0604020202020204" pitchFamily="34" charset="0"/>
              </a:rPr>
              <a:t>:</a:t>
            </a:r>
          </a:p>
          <a:p>
            <a:pPr marL="722313" lvl="1" indent="-357188" eaLnBrk="1" hangingPunct="1">
              <a:spcBef>
                <a:spcPts val="1200"/>
              </a:spcBef>
              <a:spcAft>
                <a:spcPts val="1200"/>
              </a:spcAft>
              <a:buFont typeface="Arial" charset="0"/>
              <a:buChar char="•"/>
            </a:pPr>
            <a:r>
              <a:rPr lang="en-US" altLang="en-US" sz="1800" dirty="0">
                <a:cs typeface="Arial" panose="020B0604020202020204" pitchFamily="34" charset="0"/>
              </a:rPr>
              <a:t>Because a board member is a local public official, the board member is also the records custodian of his or her records. </a:t>
            </a:r>
          </a:p>
          <a:p>
            <a:pPr marL="960438" lvl="2" indent="-357188" eaLnBrk="1" hangingPunct="1">
              <a:spcBef>
                <a:spcPct val="0"/>
              </a:spcBef>
              <a:spcAft>
                <a:spcPts val="1200"/>
              </a:spcAft>
              <a:buFont typeface="Arial" charset="0"/>
              <a:buChar char="•"/>
            </a:pPr>
            <a:r>
              <a:rPr lang="en-US" altLang="en-US" sz="1800" dirty="0">
                <a:cs typeface="Arial" panose="020B0604020202020204" pitchFamily="34" charset="0"/>
              </a:rPr>
              <a:t>A board member may not individually designate a district employee to serve as the legal custodian of his or her own records (but the board can designate such a custodian under </a:t>
            </a:r>
            <a:r>
              <a:rPr lang="en-US" altLang="en-US" sz="1800" dirty="0">
                <a:cs typeface="Arial" panose="020B0604020202020204" pitchFamily="34" charset="0"/>
                <a:hlinkClick r:id="rId5"/>
              </a:rPr>
              <a:t>Wisconsin Statute §120.13(28)) </a:t>
            </a:r>
            <a:endParaRPr lang="en-US" altLang="en-US" sz="1800" dirty="0">
              <a:cs typeface="Arial" panose="020B0604020202020204" pitchFamily="34" charset="0"/>
            </a:endParaRPr>
          </a:p>
          <a:p>
            <a:pPr marL="722313" lvl="1" indent="-357188" eaLnBrk="1" hangingPunct="1">
              <a:spcBef>
                <a:spcPts val="1200"/>
              </a:spcBef>
              <a:buFont typeface="Arial" charset="0"/>
              <a:buChar char="•"/>
            </a:pPr>
            <a:r>
              <a:rPr lang="en-US" altLang="en-US" sz="1800" dirty="0">
                <a:cs typeface="Arial" panose="020B0604020202020204" pitchFamily="34" charset="0"/>
              </a:rPr>
              <a:t>Therefore, board members must:</a:t>
            </a:r>
          </a:p>
          <a:p>
            <a:pPr marL="960438" lvl="2" indent="-357188" eaLnBrk="1" hangingPunct="1">
              <a:spcBef>
                <a:spcPts val="1200"/>
              </a:spcBef>
              <a:buFont typeface="Arial" charset="0"/>
              <a:buChar char="•"/>
            </a:pPr>
            <a:r>
              <a:rPr lang="en-US" altLang="en-US" sz="1800" dirty="0">
                <a:cs typeface="Arial" panose="020B0604020202020204" pitchFamily="34" charset="0"/>
              </a:rPr>
              <a:t>Retain their records and be prepared to respond to requests.</a:t>
            </a:r>
          </a:p>
          <a:p>
            <a:pPr marL="722313" lvl="1" indent="-357188" eaLnBrk="1" hangingPunct="1">
              <a:spcBef>
                <a:spcPts val="1200"/>
              </a:spcBef>
              <a:buFont typeface="Arial" charset="0"/>
              <a:buChar char="•"/>
            </a:pPr>
            <a:r>
              <a:rPr lang="en-US" altLang="en-US" sz="1800" dirty="0">
                <a:cs typeface="Arial" panose="020B0604020202020204" pitchFamily="34" charset="0"/>
              </a:rPr>
              <a:t>Individual board members are </a:t>
            </a:r>
            <a:r>
              <a:rPr lang="en-US" altLang="en-US" sz="1800" u="sng" dirty="0">
                <a:cs typeface="Arial" panose="020B0604020202020204" pitchFamily="34" charset="0"/>
              </a:rPr>
              <a:t>not</a:t>
            </a:r>
            <a:r>
              <a:rPr lang="en-US" altLang="en-US" sz="1800" dirty="0">
                <a:cs typeface="Arial" panose="020B0604020202020204" pitchFamily="34" charset="0"/>
              </a:rPr>
              <a:t>, however, required to  adopt or post a “public records notice.”</a:t>
            </a:r>
          </a:p>
          <a:p>
            <a:pPr marL="722313" lvl="1" indent="-357188" eaLnBrk="1" hangingPunct="1">
              <a:spcBef>
                <a:spcPts val="1200"/>
              </a:spcBef>
              <a:buFont typeface="Arial" charset="0"/>
              <a:buChar char="•"/>
            </a:pPr>
            <a:endParaRPr lang="en-US" altLang="en-US" sz="2000" dirty="0">
              <a:cs typeface="Arial" panose="020B0604020202020204" pitchFamily="34" charset="0"/>
            </a:endParaRPr>
          </a:p>
        </p:txBody>
      </p:sp>
      <p:sp>
        <p:nvSpPr>
          <p:cNvPr id="2" name="Title 1"/>
          <p:cNvSpPr>
            <a:spLocks noGrp="1"/>
          </p:cNvSpPr>
          <p:nvPr>
            <p:ph type="title"/>
            <p:custDataLst>
              <p:tags r:id="rId2"/>
            </p:custDataLst>
          </p:nvPr>
        </p:nvSpPr>
        <p:spPr>
          <a:xfrm>
            <a:off x="0" y="0"/>
            <a:ext cx="9144000" cy="1143000"/>
          </a:xfrm>
          <a:ln w="76200"/>
        </p:spPr>
        <p:txBody>
          <a:bodyPr>
            <a:noAutofit/>
          </a:bodyPr>
          <a:lstStyle/>
          <a:p>
            <a:pPr algn="ctr" eaLnBrk="1" fontAlgn="auto" hangingPunct="1">
              <a:spcAft>
                <a:spcPts val="0"/>
              </a:spcAft>
              <a:defRPr/>
            </a:pPr>
            <a:r>
              <a:rPr lang="en-US" sz="2800" dirty="0">
                <a:ln>
                  <a:solidFill>
                    <a:schemeClr val="accent1"/>
                  </a:solidFill>
                </a:ln>
                <a:solidFill>
                  <a:schemeClr val="tx1"/>
                </a:solidFill>
                <a:effectLst/>
                <a:cs typeface="Arial" panose="020B0604020202020204" pitchFamily="34" charset="0"/>
              </a:rPr>
              <a:t>Public Records: Core Concepts for Board Members</a:t>
            </a:r>
          </a:p>
        </p:txBody>
      </p:sp>
    </p:spTree>
    <p:extLst>
      <p:ext uri="{BB962C8B-B14F-4D97-AF65-F5344CB8AC3E}">
        <p14:creationId xmlns:p14="http://schemas.microsoft.com/office/powerpoint/2010/main" val="4106718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custDataLst>
              <p:tags r:id="rId2"/>
            </p:custDataLst>
          </p:nvPr>
        </p:nvSpPr>
        <p:spPr>
          <a:xfrm>
            <a:off x="5562600" y="1676400"/>
            <a:ext cx="3276600" cy="4038600"/>
          </a:xfrm>
        </p:spPr>
        <p:txBody>
          <a:bodyPr anchor="ctr"/>
          <a:lstStyle/>
          <a:p>
            <a:pPr marL="117475" indent="-7938" eaLnBrk="1" hangingPunct="1">
              <a:lnSpc>
                <a:spcPct val="80000"/>
              </a:lnSpc>
              <a:buNone/>
            </a:pPr>
            <a:r>
              <a:rPr lang="en-US" sz="2000" dirty="0"/>
              <a:t>How you can reach the WASB with your questions and comments:</a:t>
            </a:r>
          </a:p>
          <a:p>
            <a:pPr marL="466725" indent="-357188" eaLnBrk="1" hangingPunct="1">
              <a:spcBef>
                <a:spcPts val="1200"/>
              </a:spcBef>
            </a:pPr>
            <a:r>
              <a:rPr lang="en-US" sz="2000" dirty="0">
                <a:hlinkClick r:id="rId6"/>
              </a:rPr>
              <a:t>www.wasb.org</a:t>
            </a:r>
            <a:endParaRPr lang="en-US" sz="2000" dirty="0"/>
          </a:p>
          <a:p>
            <a:pPr marL="466725" indent="-357188" eaLnBrk="1" hangingPunct="1">
              <a:spcBef>
                <a:spcPts val="1200"/>
              </a:spcBef>
            </a:pPr>
            <a:r>
              <a:rPr lang="en-US" sz="2000" dirty="0"/>
              <a:t>info@wasb.org</a:t>
            </a:r>
          </a:p>
          <a:p>
            <a:pPr marL="466725" indent="-357188" eaLnBrk="1" hangingPunct="1">
              <a:spcBef>
                <a:spcPts val="1200"/>
              </a:spcBef>
            </a:pPr>
            <a:r>
              <a:rPr lang="en-US" sz="2000" dirty="0"/>
              <a:t>Call WASB by phone, toll-free, at </a:t>
            </a:r>
            <a:br>
              <a:rPr lang="en-US" sz="2000" dirty="0"/>
            </a:br>
            <a:r>
              <a:rPr lang="en-US" sz="2000" dirty="0"/>
              <a:t>1-877-705-4422 </a:t>
            </a:r>
          </a:p>
          <a:p>
            <a:pPr marL="466725" indent="-357188" eaLnBrk="1" hangingPunct="1">
              <a:lnSpc>
                <a:spcPct val="150000"/>
              </a:lnSpc>
              <a:buNone/>
            </a:pPr>
            <a:endParaRPr lang="en-US" sz="2000" i="1" dirty="0">
              <a:cs typeface="Times New Roman" pitchFamily="18" charset="0"/>
            </a:endParaRPr>
          </a:p>
        </p:txBody>
      </p:sp>
      <p:sp>
        <p:nvSpPr>
          <p:cNvPr id="2" name="Title 1"/>
          <p:cNvSpPr>
            <a:spLocks noGrp="1"/>
          </p:cNvSpPr>
          <p:nvPr>
            <p:ph type="title"/>
            <p:custDataLst>
              <p:tags r:id="rId3"/>
            </p:custDataLst>
          </p:nvPr>
        </p:nvSpPr>
        <p:spPr>
          <a:xfrm>
            <a:off x="0" y="0"/>
            <a:ext cx="9144000" cy="1600200"/>
          </a:xfrm>
          <a:ln w="76200"/>
        </p:spPr>
        <p:txBody>
          <a:bodyPr>
            <a:noAutofit/>
          </a:bodyPr>
          <a:lstStyle/>
          <a:p>
            <a:pPr algn="ctr" eaLnBrk="1" fontAlgn="auto" hangingPunct="1">
              <a:spcAft>
                <a:spcPts val="0"/>
              </a:spcAft>
              <a:defRPr/>
            </a:pPr>
            <a:r>
              <a:rPr lang="en-US" sz="4400" dirty="0">
                <a:ln>
                  <a:solidFill>
                    <a:schemeClr val="accent1"/>
                  </a:solidFill>
                </a:ln>
                <a:solidFill>
                  <a:schemeClr val="tx1"/>
                </a:solidFill>
                <a:effectLst/>
                <a:cs typeface="Times New Roman" pitchFamily="18" charset="0"/>
              </a:rPr>
              <a:t>Welcome and </a:t>
            </a:r>
            <a:r>
              <a:rPr lang="en-US" sz="4400" u="sng" dirty="0">
                <a:ln>
                  <a:solidFill>
                    <a:schemeClr val="accent1"/>
                  </a:solidFill>
                </a:ln>
                <a:solidFill>
                  <a:schemeClr val="tx1"/>
                </a:solidFill>
                <a:effectLst/>
                <a:cs typeface="Times New Roman" pitchFamily="18" charset="0"/>
              </a:rPr>
              <a:t>thank you</a:t>
            </a:r>
            <a:r>
              <a:rPr lang="en-US" sz="4400" dirty="0">
                <a:ln>
                  <a:solidFill>
                    <a:schemeClr val="accent1"/>
                  </a:solidFill>
                </a:ln>
                <a:solidFill>
                  <a:schemeClr val="tx1"/>
                </a:solidFill>
                <a:effectLst/>
                <a:cs typeface="Times New Roman" pitchFamily="18" charset="0"/>
              </a:rPr>
              <a:t>!</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400" y="1676400"/>
            <a:ext cx="4978400" cy="3962400"/>
          </a:xfrm>
          <a:prstGeom prst="rect">
            <a:avLst/>
          </a:prstGeom>
        </p:spPr>
      </p:pic>
    </p:spTree>
    <p:custDataLst>
      <p:tags r:id="rId1"/>
    </p:custDataLst>
    <p:extLst>
      <p:ext uri="{BB962C8B-B14F-4D97-AF65-F5344CB8AC3E}">
        <p14:creationId xmlns:p14="http://schemas.microsoft.com/office/powerpoint/2010/main" val="2120237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Content Placeholder 2"/>
          <p:cNvSpPr>
            <a:spLocks noGrp="1"/>
          </p:cNvSpPr>
          <p:nvPr>
            <p:ph idx="1"/>
            <p:custDataLst>
              <p:tags r:id="rId1"/>
            </p:custDataLst>
          </p:nvPr>
        </p:nvSpPr>
        <p:spPr>
          <a:xfrm>
            <a:off x="228600" y="1295400"/>
            <a:ext cx="8686800" cy="5105400"/>
          </a:xfrm>
        </p:spPr>
        <p:txBody>
          <a:bodyPr/>
          <a:lstStyle/>
          <a:p>
            <a:pPr marL="466725" indent="-357188" eaLnBrk="1" hangingPunct="1">
              <a:spcBef>
                <a:spcPts val="1200"/>
              </a:spcBef>
              <a:spcAft>
                <a:spcPts val="1200"/>
              </a:spcAft>
              <a:buSzPct val="100000"/>
              <a:buFont typeface="Arial" charset="0"/>
              <a:buChar char="•"/>
            </a:pPr>
            <a:r>
              <a:rPr lang="en-US" altLang="en-US" sz="2400" b="1" dirty="0"/>
              <a:t>Board Member Obligations</a:t>
            </a:r>
            <a:r>
              <a:rPr lang="en-US" altLang="en-US" sz="2400" dirty="0">
                <a:cs typeface="Arial" panose="020B0604020202020204" pitchFamily="34" charset="0"/>
              </a:rPr>
              <a:t>– key considerations (cont.):</a:t>
            </a:r>
          </a:p>
          <a:p>
            <a:pPr marL="722313" lvl="1" indent="-357188" eaLnBrk="1" hangingPunct="1">
              <a:spcBef>
                <a:spcPts val="1200"/>
              </a:spcBef>
              <a:spcAft>
                <a:spcPts val="1200"/>
              </a:spcAft>
              <a:buFont typeface="Arial" charset="0"/>
              <a:buChar char="•"/>
            </a:pPr>
            <a:r>
              <a:rPr lang="en-US" altLang="en-US" sz="2000" dirty="0">
                <a:cs typeface="Arial" panose="020B0604020202020204" pitchFamily="34" charset="0"/>
              </a:rPr>
              <a:t>Emails regarding matters within the authority of the board are subject to records retention requirements and are likely subject to release as public records, </a:t>
            </a:r>
            <a:r>
              <a:rPr lang="en-US" altLang="en-US" sz="2000" b="1" i="1" dirty="0">
                <a:cs typeface="Arial" panose="020B0604020202020204" pitchFamily="34" charset="0"/>
              </a:rPr>
              <a:t>regardless </a:t>
            </a:r>
            <a:r>
              <a:rPr lang="en-US" altLang="en-US" sz="2000" b="1" dirty="0">
                <a:cs typeface="Arial" panose="020B0604020202020204" pitchFamily="34" charset="0"/>
              </a:rPr>
              <a:t>of whether the email is from a district or personal email account</a:t>
            </a:r>
            <a:r>
              <a:rPr lang="en-US" altLang="en-US" sz="2000" dirty="0">
                <a:cs typeface="Arial" panose="020B0604020202020204" pitchFamily="34" charset="0"/>
              </a:rPr>
              <a:t>.</a:t>
            </a:r>
          </a:p>
          <a:p>
            <a:pPr marL="722313" lvl="1" indent="-357188" eaLnBrk="1" hangingPunct="1">
              <a:spcBef>
                <a:spcPts val="1200"/>
              </a:spcBef>
              <a:spcAft>
                <a:spcPts val="1200"/>
              </a:spcAft>
              <a:buFont typeface="Arial" charset="0"/>
              <a:buChar char="•"/>
            </a:pPr>
            <a:r>
              <a:rPr lang="en-US" altLang="en-US" sz="2000" dirty="0">
                <a:cs typeface="Arial" panose="020B0604020202020204" pitchFamily="34" charset="0"/>
              </a:rPr>
              <a:t>Blogs, social media entries and even text messages can be subject to the public records law.</a:t>
            </a:r>
          </a:p>
          <a:p>
            <a:pPr marL="722313" lvl="1" indent="-357188" eaLnBrk="1" hangingPunct="1">
              <a:spcBef>
                <a:spcPts val="1200"/>
              </a:spcBef>
              <a:spcAft>
                <a:spcPts val="1200"/>
              </a:spcAft>
              <a:buFont typeface="Arial" charset="0"/>
              <a:buChar char="•"/>
            </a:pPr>
            <a:r>
              <a:rPr lang="en-US" altLang="en-US" sz="2000" dirty="0">
                <a:cs typeface="Arial" panose="020B0604020202020204" pitchFamily="34" charset="0"/>
              </a:rPr>
              <a:t>Once a records request is received, the record(s) subject to the request may only be destroyed under very limited circumstances.</a:t>
            </a:r>
          </a:p>
        </p:txBody>
      </p:sp>
      <p:sp>
        <p:nvSpPr>
          <p:cNvPr id="2" name="Title 1"/>
          <p:cNvSpPr>
            <a:spLocks noGrp="1"/>
          </p:cNvSpPr>
          <p:nvPr>
            <p:ph type="title"/>
            <p:custDataLst>
              <p:tags r:id="rId2"/>
            </p:custDataLst>
          </p:nvPr>
        </p:nvSpPr>
        <p:spPr>
          <a:xfrm>
            <a:off x="0" y="0"/>
            <a:ext cx="9144000" cy="1447800"/>
          </a:xfrm>
          <a:ln w="76200"/>
        </p:spPr>
        <p:txBody>
          <a:bodyPr>
            <a:noAutofit/>
          </a:bodyPr>
          <a:lstStyle/>
          <a:p>
            <a:pPr algn="ctr" eaLnBrk="1" fontAlgn="auto" hangingPunct="1">
              <a:spcAft>
                <a:spcPts val="0"/>
              </a:spcAft>
              <a:defRPr/>
            </a:pPr>
            <a:r>
              <a:rPr lang="en-US" sz="2800" dirty="0">
                <a:ln>
                  <a:solidFill>
                    <a:schemeClr val="accent1"/>
                  </a:solidFill>
                </a:ln>
                <a:solidFill>
                  <a:schemeClr val="tx1"/>
                </a:solidFill>
                <a:effectLst/>
              </a:rPr>
              <a:t>Public Records: Core Concepts for Board Members</a:t>
            </a:r>
          </a:p>
        </p:txBody>
      </p:sp>
    </p:spTree>
    <p:extLst>
      <p:ext uri="{BB962C8B-B14F-4D97-AF65-F5344CB8AC3E}">
        <p14:creationId xmlns:p14="http://schemas.microsoft.com/office/powerpoint/2010/main" val="2244219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Content Placeholder 2"/>
          <p:cNvSpPr>
            <a:spLocks noGrp="1"/>
          </p:cNvSpPr>
          <p:nvPr>
            <p:ph idx="1"/>
            <p:custDataLst>
              <p:tags r:id="rId1"/>
            </p:custDataLst>
          </p:nvPr>
        </p:nvSpPr>
        <p:spPr>
          <a:xfrm>
            <a:off x="152400" y="1219200"/>
            <a:ext cx="8763000" cy="4800600"/>
          </a:xfrm>
        </p:spPr>
        <p:txBody>
          <a:bodyPr/>
          <a:lstStyle/>
          <a:p>
            <a:pPr marL="466725" indent="-357188" eaLnBrk="1" hangingPunct="1">
              <a:spcBef>
                <a:spcPts val="1200"/>
              </a:spcBef>
              <a:spcAft>
                <a:spcPts val="1200"/>
              </a:spcAft>
              <a:buSzPct val="100000"/>
              <a:buFont typeface="Arial" charset="0"/>
              <a:buChar char="•"/>
            </a:pPr>
            <a:r>
              <a:rPr lang="en-US" altLang="en-US" sz="2000" b="1" dirty="0"/>
              <a:t>Board Member Obligations </a:t>
            </a:r>
            <a:r>
              <a:rPr lang="en-US" altLang="en-US" sz="2000" dirty="0">
                <a:cs typeface="Arial" panose="020B0604020202020204" pitchFamily="34" charset="0"/>
              </a:rPr>
              <a:t>– key considerations (cont.):</a:t>
            </a:r>
          </a:p>
          <a:p>
            <a:pPr marL="722313" lvl="1" indent="-357188" eaLnBrk="1" hangingPunct="1">
              <a:spcBef>
                <a:spcPts val="1200"/>
              </a:spcBef>
              <a:spcAft>
                <a:spcPts val="1200"/>
              </a:spcAft>
              <a:buFont typeface="Arial" charset="0"/>
              <a:buChar char="•"/>
            </a:pPr>
            <a:r>
              <a:rPr lang="en-US" altLang="en-US" sz="2000" dirty="0">
                <a:cs typeface="Arial" panose="020B0604020202020204" pitchFamily="34" charset="0"/>
              </a:rPr>
              <a:t>Upon receiving a request for a record that has not also been maintained by the board’s records custodian, the board member must respond to the request “as soon as practicable and without delay.”</a:t>
            </a:r>
          </a:p>
          <a:p>
            <a:pPr marL="722313" lvl="1" indent="-357188" eaLnBrk="1" hangingPunct="1">
              <a:spcBef>
                <a:spcPts val="1200"/>
              </a:spcBef>
              <a:spcAft>
                <a:spcPts val="1200"/>
              </a:spcAft>
              <a:buFont typeface="Arial" charset="0"/>
              <a:buChar char="•"/>
            </a:pPr>
            <a:r>
              <a:rPr lang="en-US" altLang="en-US" sz="2000" dirty="0">
                <a:cs typeface="Arial" panose="020B0604020202020204" pitchFamily="34" charset="0"/>
              </a:rPr>
              <a:t>Criminal penalties exist for the alteration or falsification of public records, as well as for the destruction, concealment, damage or removal of public records with intent to injure or defraud.</a:t>
            </a:r>
          </a:p>
          <a:p>
            <a:pPr marL="722313" lvl="1" indent="-357188" eaLnBrk="1" hangingPunct="1">
              <a:spcBef>
                <a:spcPts val="1200"/>
              </a:spcBef>
              <a:spcAft>
                <a:spcPts val="1200"/>
              </a:spcAft>
              <a:buFont typeface="Arial" charset="0"/>
              <a:buChar char="•"/>
            </a:pPr>
            <a:r>
              <a:rPr lang="en-US" altLang="en-US" sz="2000" dirty="0">
                <a:cs typeface="Arial" panose="020B0604020202020204" pitchFamily="34" charset="0"/>
              </a:rPr>
              <a:t>Board members must pass on any official records of their </a:t>
            </a:r>
            <a:br>
              <a:rPr lang="en-US" altLang="en-US" sz="2000" dirty="0">
                <a:cs typeface="Arial" panose="020B0604020202020204" pitchFamily="34" charset="0"/>
              </a:rPr>
            </a:br>
            <a:r>
              <a:rPr lang="en-US" altLang="en-US" sz="2000" dirty="0">
                <a:cs typeface="Arial" panose="020B0604020202020204" pitchFamily="34" charset="0"/>
              </a:rPr>
              <a:t>office to their successor. </a:t>
            </a:r>
          </a:p>
        </p:txBody>
      </p:sp>
      <p:sp>
        <p:nvSpPr>
          <p:cNvPr id="2" name="Title 1"/>
          <p:cNvSpPr>
            <a:spLocks noGrp="1"/>
          </p:cNvSpPr>
          <p:nvPr>
            <p:ph type="title"/>
            <p:custDataLst>
              <p:tags r:id="rId2"/>
            </p:custDataLst>
          </p:nvPr>
        </p:nvSpPr>
        <p:spPr>
          <a:xfrm>
            <a:off x="0" y="0"/>
            <a:ext cx="9144000" cy="1143000"/>
          </a:xfrm>
          <a:ln w="76200"/>
        </p:spPr>
        <p:txBody>
          <a:bodyPr>
            <a:noAutofit/>
          </a:bodyPr>
          <a:lstStyle/>
          <a:p>
            <a:pPr algn="ctr" eaLnBrk="1" fontAlgn="auto" hangingPunct="1">
              <a:spcAft>
                <a:spcPts val="0"/>
              </a:spcAft>
              <a:defRPr/>
            </a:pPr>
            <a:r>
              <a:rPr lang="en-US" sz="2800" dirty="0">
                <a:ln>
                  <a:solidFill>
                    <a:schemeClr val="accent1"/>
                  </a:solidFill>
                </a:ln>
                <a:solidFill>
                  <a:schemeClr val="tx1"/>
                </a:solidFill>
                <a:effectLst/>
              </a:rPr>
              <a:t>Public Records: Core Concepts for Board Members</a:t>
            </a:r>
          </a:p>
        </p:txBody>
      </p:sp>
    </p:spTree>
    <p:extLst>
      <p:ext uri="{BB962C8B-B14F-4D97-AF65-F5344CB8AC3E}">
        <p14:creationId xmlns:p14="http://schemas.microsoft.com/office/powerpoint/2010/main" val="3964044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2"/>
          <p:cNvSpPr>
            <a:spLocks noGrp="1"/>
          </p:cNvSpPr>
          <p:nvPr>
            <p:ph idx="1"/>
            <p:custDataLst>
              <p:tags r:id="rId1"/>
            </p:custDataLst>
          </p:nvPr>
        </p:nvSpPr>
        <p:spPr>
          <a:xfrm>
            <a:off x="228600" y="1295400"/>
            <a:ext cx="8305800" cy="4800600"/>
          </a:xfrm>
        </p:spPr>
        <p:txBody>
          <a:bodyPr/>
          <a:lstStyle/>
          <a:p>
            <a:pPr>
              <a:spcBef>
                <a:spcPts val="2400"/>
              </a:spcBef>
              <a:buSzPct val="100000"/>
              <a:buFont typeface="Arial" charset="0"/>
              <a:buChar char="•"/>
            </a:pPr>
            <a:r>
              <a:rPr lang="en-US" altLang="en-US" sz="2000" dirty="0">
                <a:cs typeface="Arial" panose="020B0604020202020204" pitchFamily="34" charset="0"/>
              </a:rPr>
              <a:t>Review your board’s public records notice.  </a:t>
            </a:r>
          </a:p>
          <a:p>
            <a:pPr>
              <a:spcBef>
                <a:spcPts val="2400"/>
              </a:spcBef>
              <a:buSzPct val="100000"/>
              <a:buFont typeface="Arial" charset="0"/>
              <a:buChar char="•"/>
            </a:pPr>
            <a:r>
              <a:rPr lang="en-US" altLang="en-US" sz="2000" dirty="0">
                <a:cs typeface="Arial" panose="020B0604020202020204" pitchFamily="34" charset="0"/>
              </a:rPr>
              <a:t>Establish sound practices in regard to the use of email (and for other inter-meeting correspondence) from the start.  Strongly consider securing a school email address and using it for all board-related business so that all of your school-related emails are automatically retained by the district’s records’ custodian/server. </a:t>
            </a:r>
          </a:p>
          <a:p>
            <a:pPr>
              <a:spcBef>
                <a:spcPts val="2400"/>
              </a:spcBef>
              <a:buSzPct val="100000"/>
              <a:buFont typeface="Arial" charset="0"/>
              <a:buChar char="•"/>
            </a:pPr>
            <a:r>
              <a:rPr lang="en-US" altLang="en-US" sz="2000" dirty="0">
                <a:cs typeface="Arial" panose="020B0604020202020204" pitchFamily="34" charset="0"/>
              </a:rPr>
              <a:t>If you receive a public records request, review it with your district’s records custodian (and possibly legal counsel) immediately.</a:t>
            </a:r>
          </a:p>
          <a:p>
            <a:pPr>
              <a:spcBef>
                <a:spcPts val="2400"/>
              </a:spcBef>
              <a:buSzPct val="100000"/>
              <a:buFont typeface="Arial" charset="0"/>
              <a:buChar char="•"/>
            </a:pPr>
            <a:r>
              <a:rPr lang="en-US" altLang="en-US" sz="2000" dirty="0">
                <a:cs typeface="Arial" panose="020B0604020202020204" pitchFamily="34" charset="0"/>
              </a:rPr>
              <a:t>Review your board’s related records policies and any retention schedule that the board has approved.</a:t>
            </a:r>
          </a:p>
        </p:txBody>
      </p:sp>
      <p:sp>
        <p:nvSpPr>
          <p:cNvPr id="2" name="Title 1"/>
          <p:cNvSpPr>
            <a:spLocks noGrp="1"/>
          </p:cNvSpPr>
          <p:nvPr>
            <p:ph type="title"/>
            <p:custDataLst>
              <p:tags r:id="rId2"/>
            </p:custDataLst>
          </p:nvPr>
        </p:nvSpPr>
        <p:spPr>
          <a:xfrm>
            <a:off x="0" y="0"/>
            <a:ext cx="9144000" cy="1143000"/>
          </a:xfrm>
          <a:ln w="76200"/>
        </p:spPr>
        <p:txBody>
          <a:bodyPr>
            <a:noAutofit/>
          </a:bodyPr>
          <a:lstStyle/>
          <a:p>
            <a:pPr algn="ctr" eaLnBrk="1" fontAlgn="auto" hangingPunct="1">
              <a:spcAft>
                <a:spcPts val="0"/>
              </a:spcAft>
              <a:defRPr/>
            </a:pPr>
            <a:r>
              <a:rPr lang="en-US" sz="3200" dirty="0">
                <a:ln>
                  <a:solidFill>
                    <a:schemeClr val="accent1"/>
                  </a:solidFill>
                </a:ln>
                <a:solidFill>
                  <a:schemeClr val="tx1"/>
                </a:solidFill>
                <a:effectLst/>
                <a:cs typeface="Arial" panose="020B0604020202020204" pitchFamily="34" charset="0"/>
              </a:rPr>
              <a:t>Public Records:  </a:t>
            </a:r>
            <a:br>
              <a:rPr lang="en-US" sz="3200" dirty="0">
                <a:ln>
                  <a:solidFill>
                    <a:schemeClr val="accent1"/>
                  </a:solidFill>
                </a:ln>
                <a:solidFill>
                  <a:schemeClr val="tx1"/>
                </a:solidFill>
                <a:effectLst/>
                <a:cs typeface="Arial" panose="020B0604020202020204" pitchFamily="34" charset="0"/>
              </a:rPr>
            </a:br>
            <a:r>
              <a:rPr lang="en-US" sz="3200" dirty="0">
                <a:ln>
                  <a:solidFill>
                    <a:schemeClr val="accent1"/>
                  </a:solidFill>
                </a:ln>
                <a:solidFill>
                  <a:schemeClr val="tx1"/>
                </a:solidFill>
                <a:effectLst/>
                <a:cs typeface="Arial" panose="020B0604020202020204" pitchFamily="34" charset="0"/>
              </a:rPr>
              <a:t>Suggestions for Board Members</a:t>
            </a:r>
          </a:p>
        </p:txBody>
      </p:sp>
    </p:spTree>
    <p:extLst>
      <p:ext uri="{BB962C8B-B14F-4D97-AF65-F5344CB8AC3E}">
        <p14:creationId xmlns:p14="http://schemas.microsoft.com/office/powerpoint/2010/main" val="2388380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a:solidFill>
                  <a:schemeClr val="bg1"/>
                </a:solidFill>
              </a:rPr>
              <a:t>A non-profit, voluntary association serving Wisconsin’s 422 school boards and 12 CESA boards of control.</a:t>
            </a:r>
          </a:p>
        </p:txBody>
      </p:sp>
      <p:sp>
        <p:nvSpPr>
          <p:cNvPr id="3" name="Title 2"/>
          <p:cNvSpPr>
            <a:spLocks noGrp="1"/>
          </p:cNvSpPr>
          <p:nvPr>
            <p:ph type="title"/>
          </p:nvPr>
        </p:nvSpPr>
        <p:spPr/>
        <p:txBody>
          <a:bodyPr/>
          <a:lstStyle/>
          <a:p>
            <a:pPr algn="ctr"/>
            <a:r>
              <a:rPr lang="en-US" dirty="0">
                <a:solidFill>
                  <a:schemeClr val="bg1"/>
                </a:solidFill>
                <a:effectLst/>
              </a:rPr>
              <a:t>What is the WASB?</a:t>
            </a:r>
          </a:p>
        </p:txBody>
      </p:sp>
      <p:pic>
        <p:nvPicPr>
          <p:cNvPr id="7" name="Content Placeholder 6" descr="board_recognition_01.jpg"/>
          <p:cNvPicPr>
            <a:picLocks noGrp="1" noChangeAspect="1"/>
          </p:cNvPicPr>
          <p:nvPr>
            <p:ph sz="half" idx="2"/>
          </p:nvPr>
        </p:nvPicPr>
        <p:blipFill>
          <a:blip r:embed="rId2" cstate="print"/>
          <a:stretch>
            <a:fillRect/>
          </a:stretch>
        </p:blipFill>
        <p:spPr>
          <a:xfrm>
            <a:off x="4876800" y="1752600"/>
            <a:ext cx="4038600" cy="2697544"/>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r>
              <a:rPr lang="en-US" sz="2800" b="1" dirty="0">
                <a:solidFill>
                  <a:schemeClr val="bg1"/>
                </a:solidFill>
                <a:latin typeface="Calibri" pitchFamily="34" charset="0"/>
              </a:rPr>
              <a:t>Your State Association</a:t>
            </a:r>
          </a:p>
          <a:p>
            <a:r>
              <a:rPr lang="en-US" sz="2800" dirty="0">
                <a:solidFill>
                  <a:schemeClr val="bg1"/>
                </a:solidFill>
                <a:latin typeface="Calibri" pitchFamily="34" charset="0"/>
              </a:rPr>
              <a:t>Innovative ideas</a:t>
            </a:r>
          </a:p>
          <a:p>
            <a:r>
              <a:rPr lang="en-US" dirty="0">
                <a:solidFill>
                  <a:schemeClr val="bg1"/>
                </a:solidFill>
                <a:latin typeface="Calibri" pitchFamily="34" charset="0"/>
              </a:rPr>
              <a:t>Timely information</a:t>
            </a:r>
            <a:r>
              <a:rPr lang="en-US" sz="2400" dirty="0">
                <a:latin typeface="Calibri" pitchFamily="34" charset="0"/>
              </a:rPr>
              <a:t>.</a:t>
            </a:r>
          </a:p>
          <a:p>
            <a:r>
              <a:rPr lang="en-US" dirty="0">
                <a:solidFill>
                  <a:schemeClr val="bg1"/>
                </a:solidFill>
                <a:latin typeface="Calibri" pitchFamily="34" charset="0"/>
              </a:rPr>
              <a:t>Legislative a</a:t>
            </a:r>
            <a:r>
              <a:rPr lang="en-US" sz="2800" dirty="0">
                <a:solidFill>
                  <a:schemeClr val="bg1"/>
                </a:solidFill>
                <a:latin typeface="Calibri" pitchFamily="34" charset="0"/>
              </a:rPr>
              <a:t>dvocacy</a:t>
            </a:r>
          </a:p>
          <a:p>
            <a:r>
              <a:rPr lang="en-US" dirty="0">
                <a:solidFill>
                  <a:schemeClr val="bg1"/>
                </a:solidFill>
                <a:latin typeface="Calibri" pitchFamily="34" charset="0"/>
              </a:rPr>
              <a:t>E</a:t>
            </a:r>
            <a:r>
              <a:rPr lang="en-US" sz="2800" dirty="0">
                <a:solidFill>
                  <a:schemeClr val="bg1"/>
                </a:solidFill>
                <a:latin typeface="Calibri" pitchFamily="34" charset="0"/>
              </a:rPr>
              <a:t>ssential services</a:t>
            </a:r>
          </a:p>
          <a:p>
            <a:r>
              <a:rPr lang="en-US" sz="2800" dirty="0">
                <a:solidFill>
                  <a:schemeClr val="bg1"/>
                </a:solidFill>
                <a:latin typeface="Calibri" pitchFamily="34" charset="0"/>
              </a:rPr>
              <a:t>Quality resources</a:t>
            </a:r>
          </a:p>
          <a:p>
            <a:r>
              <a:rPr lang="en-US" dirty="0">
                <a:solidFill>
                  <a:schemeClr val="bg1"/>
                </a:solidFill>
                <a:latin typeface="Calibri" pitchFamily="34" charset="0"/>
              </a:rPr>
              <a:t>R</a:t>
            </a:r>
            <a:r>
              <a:rPr lang="en-US" sz="2800" dirty="0">
                <a:solidFill>
                  <a:schemeClr val="bg1"/>
                </a:solidFill>
                <a:latin typeface="Calibri" pitchFamily="34" charset="0"/>
              </a:rPr>
              <a:t>elevant programs</a:t>
            </a:r>
          </a:p>
        </p:txBody>
      </p:sp>
      <p:pic>
        <p:nvPicPr>
          <p:cNvPr id="6" name="Content Placeholder 5" descr="dreamstime_3058523.jpg"/>
          <p:cNvPicPr>
            <a:picLocks noGrp="1" noChangeAspect="1"/>
          </p:cNvPicPr>
          <p:nvPr>
            <p:ph sz="half" idx="2"/>
          </p:nvPr>
        </p:nvPicPr>
        <p:blipFill>
          <a:blip r:embed="rId3" cstate="print"/>
          <a:stretch>
            <a:fillRect/>
          </a:stretch>
        </p:blipFill>
        <p:spPr>
          <a:xfrm>
            <a:off x="4800600" y="1447800"/>
            <a:ext cx="2929677" cy="4525962"/>
          </a:xfrm>
        </p:spPr>
      </p:pic>
      <p:sp>
        <p:nvSpPr>
          <p:cNvPr id="2" name="Title 1"/>
          <p:cNvSpPr>
            <a:spLocks noGrp="1"/>
          </p:cNvSpPr>
          <p:nvPr>
            <p:ph type="title"/>
          </p:nvPr>
        </p:nvSpPr>
        <p:spPr>
          <a:xfrm>
            <a:off x="533400" y="152400"/>
            <a:ext cx="8229600" cy="1143000"/>
          </a:xfrm>
        </p:spPr>
        <p:txBody>
          <a:bodyPr/>
          <a:lstStyle/>
          <a:p>
            <a:pPr algn="ctr"/>
            <a:r>
              <a:rPr lang="en-US" sz="4400" dirty="0">
                <a:solidFill>
                  <a:schemeClr val="bg1"/>
                </a:solidFill>
                <a:effectLst/>
                <a:latin typeface="Calibri" pitchFamily="34" charset="0"/>
              </a:rPr>
              <a:t>Why Choose the WASB?</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495800" y="1447800"/>
            <a:ext cx="4343400" cy="4953000"/>
          </a:xfrm>
        </p:spPr>
        <p:txBody>
          <a:bodyPr>
            <a:normAutofit lnSpcReduction="10000"/>
          </a:bodyPr>
          <a:lstStyle/>
          <a:p>
            <a:r>
              <a:rPr lang="en-US" sz="2800" dirty="0">
                <a:solidFill>
                  <a:schemeClr val="bg1"/>
                </a:solidFill>
                <a:latin typeface="Calibri" pitchFamily="34" charset="0"/>
              </a:rPr>
              <a:t>Legal Services</a:t>
            </a:r>
          </a:p>
          <a:p>
            <a:r>
              <a:rPr lang="en-US" sz="2800" dirty="0">
                <a:solidFill>
                  <a:schemeClr val="bg1"/>
                </a:solidFill>
                <a:latin typeface="Calibri" pitchFamily="34" charset="0"/>
              </a:rPr>
              <a:t>Advocacy &amp; Government Relations</a:t>
            </a:r>
          </a:p>
          <a:p>
            <a:r>
              <a:rPr lang="en-US" sz="2800" dirty="0">
                <a:solidFill>
                  <a:schemeClr val="bg1"/>
                </a:solidFill>
                <a:latin typeface="Calibri" pitchFamily="34" charset="0"/>
              </a:rPr>
              <a:t>Governance &amp; Leadership Development</a:t>
            </a:r>
          </a:p>
          <a:p>
            <a:r>
              <a:rPr lang="en-US" sz="2800" dirty="0">
                <a:solidFill>
                  <a:schemeClr val="bg1"/>
                </a:solidFill>
                <a:latin typeface="Calibri" pitchFamily="34" charset="0"/>
              </a:rPr>
              <a:t>Policy Services</a:t>
            </a:r>
          </a:p>
          <a:p>
            <a:r>
              <a:rPr lang="en-US" sz="2800" dirty="0">
                <a:solidFill>
                  <a:schemeClr val="bg1"/>
                </a:solidFill>
                <a:latin typeface="Calibri" pitchFamily="34" charset="0"/>
              </a:rPr>
              <a:t>Superintendent Search Services</a:t>
            </a:r>
          </a:p>
          <a:p>
            <a:r>
              <a:rPr lang="en-US" sz="2800" dirty="0">
                <a:solidFill>
                  <a:schemeClr val="bg1"/>
                </a:solidFill>
                <a:latin typeface="Calibri" pitchFamily="34" charset="0"/>
              </a:rPr>
              <a:t>Organizational Consulting Services</a:t>
            </a:r>
          </a:p>
          <a:p>
            <a:r>
              <a:rPr lang="en-US" dirty="0">
                <a:solidFill>
                  <a:schemeClr val="bg1"/>
                </a:solidFill>
                <a:latin typeface="Calibri" pitchFamily="34" charset="0"/>
              </a:rPr>
              <a:t>Communications</a:t>
            </a:r>
            <a:endParaRPr lang="en-US" sz="2800" dirty="0">
              <a:solidFill>
                <a:schemeClr val="bg1"/>
              </a:solidFill>
              <a:latin typeface="Calibri" pitchFamily="34" charset="0"/>
            </a:endParaRPr>
          </a:p>
          <a:p>
            <a:endParaRPr lang="en-US" sz="2800" dirty="0">
              <a:latin typeface="Calibri" pitchFamily="34" charset="0"/>
            </a:endParaRPr>
          </a:p>
        </p:txBody>
      </p:sp>
      <p:pic>
        <p:nvPicPr>
          <p:cNvPr id="7" name="Content Placeholder 6" descr="2012_graduation_01.jpg"/>
          <p:cNvPicPr>
            <a:picLocks noGrp="1" noChangeAspect="1"/>
          </p:cNvPicPr>
          <p:nvPr>
            <p:ph sz="half" idx="2"/>
          </p:nvPr>
        </p:nvPicPr>
        <p:blipFill>
          <a:blip r:embed="rId3" cstate="print"/>
          <a:stretch>
            <a:fillRect/>
          </a:stretch>
        </p:blipFill>
        <p:spPr>
          <a:xfrm>
            <a:off x="228600" y="2209800"/>
            <a:ext cx="4038600" cy="2691908"/>
          </a:xfrm>
        </p:spPr>
      </p:pic>
      <p:sp>
        <p:nvSpPr>
          <p:cNvPr id="5" name="Title 1"/>
          <p:cNvSpPr>
            <a:spLocks noGrp="1"/>
          </p:cNvSpPr>
          <p:nvPr>
            <p:ph type="title"/>
          </p:nvPr>
        </p:nvSpPr>
        <p:spPr/>
        <p:txBody>
          <a:bodyPr/>
          <a:lstStyle/>
          <a:p>
            <a:pPr algn="ctr"/>
            <a:r>
              <a:rPr lang="en-US" sz="4400" dirty="0">
                <a:solidFill>
                  <a:schemeClr val="bg1"/>
                </a:solidFill>
                <a:effectLst/>
                <a:latin typeface="Calibri" pitchFamily="34" charset="0"/>
              </a:rPr>
              <a:t>WASB Areas of Service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egal_services_01.jpg"/>
          <p:cNvPicPr>
            <a:picLocks noGrp="1" noChangeAspect="1"/>
          </p:cNvPicPr>
          <p:nvPr>
            <p:ph sz="half" idx="1"/>
          </p:nvPr>
        </p:nvPicPr>
        <p:blipFill>
          <a:blip r:embed="rId2" cstate="print"/>
          <a:stretch>
            <a:fillRect/>
          </a:stretch>
        </p:blipFill>
        <p:spPr>
          <a:xfrm>
            <a:off x="965768" y="1481138"/>
            <a:ext cx="3021464" cy="4525962"/>
          </a:xfrm>
        </p:spPr>
      </p:pic>
      <p:sp>
        <p:nvSpPr>
          <p:cNvPr id="5" name="Content Placeholder 4"/>
          <p:cNvSpPr>
            <a:spLocks noGrp="1"/>
          </p:cNvSpPr>
          <p:nvPr>
            <p:ph sz="half" idx="2"/>
          </p:nvPr>
        </p:nvSpPr>
        <p:spPr/>
        <p:txBody>
          <a:bodyPr/>
          <a:lstStyle/>
          <a:p>
            <a:r>
              <a:rPr lang="en-US" dirty="0">
                <a:solidFill>
                  <a:schemeClr val="bg1"/>
                </a:solidFill>
              </a:rPr>
              <a:t>General legal and human resources information</a:t>
            </a:r>
          </a:p>
          <a:p>
            <a:r>
              <a:rPr lang="en-US" dirty="0">
                <a:solidFill>
                  <a:schemeClr val="bg1"/>
                </a:solidFill>
              </a:rPr>
              <a:t>Sample employment policies, compensation data and other resources</a:t>
            </a:r>
          </a:p>
          <a:p>
            <a:r>
              <a:rPr lang="en-US" dirty="0">
                <a:solidFill>
                  <a:schemeClr val="bg1"/>
                </a:solidFill>
              </a:rPr>
              <a:t>Individual, fee-based services</a:t>
            </a:r>
          </a:p>
          <a:p>
            <a:endParaRPr lang="en-US" dirty="0">
              <a:solidFill>
                <a:schemeClr val="bg1"/>
              </a:solidFill>
            </a:endParaRPr>
          </a:p>
        </p:txBody>
      </p:sp>
      <p:sp>
        <p:nvSpPr>
          <p:cNvPr id="3" name="Title 2"/>
          <p:cNvSpPr>
            <a:spLocks noGrp="1"/>
          </p:cNvSpPr>
          <p:nvPr>
            <p:ph type="title"/>
          </p:nvPr>
        </p:nvSpPr>
        <p:spPr/>
        <p:txBody>
          <a:bodyPr>
            <a:normAutofit/>
          </a:bodyPr>
          <a:lstStyle/>
          <a:p>
            <a:pPr algn="ctr"/>
            <a:r>
              <a:rPr lang="en-US" dirty="0">
                <a:solidFill>
                  <a:schemeClr val="bg1"/>
                </a:solidFill>
                <a:effectLst/>
              </a:rPr>
              <a:t>Legal Services</a:t>
            </a:r>
            <a:br>
              <a:rPr lang="en-US" dirty="0">
                <a:solidFill>
                  <a:schemeClr val="bg1"/>
                </a:solidFill>
                <a:effectLst/>
              </a:rPr>
            </a:br>
            <a:r>
              <a:rPr lang="en-US" sz="2700" dirty="0">
                <a:solidFill>
                  <a:schemeClr val="bg1"/>
                </a:solidFill>
                <a:effectLst/>
              </a:rPr>
              <a:t>Helping you make sound management decisions</a:t>
            </a:r>
            <a:r>
              <a:rPr lang="en-US" sz="2700" dirty="0">
                <a:solidFill>
                  <a:schemeClr val="accent3">
                    <a:lumMod val="75000"/>
                  </a:schemeClr>
                </a:solidFill>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isconsin_capitol.jpg"/>
          <p:cNvPicPr>
            <a:picLocks noGrp="1" noChangeAspect="1"/>
          </p:cNvPicPr>
          <p:nvPr>
            <p:ph sz="half" idx="1"/>
          </p:nvPr>
        </p:nvPicPr>
        <p:blipFill>
          <a:blip r:embed="rId2" cstate="print"/>
          <a:stretch>
            <a:fillRect/>
          </a:stretch>
        </p:blipFill>
        <p:spPr>
          <a:xfrm>
            <a:off x="992253" y="1481138"/>
            <a:ext cx="2968493" cy="4525962"/>
          </a:xfrm>
        </p:spPr>
      </p:pic>
      <p:sp>
        <p:nvSpPr>
          <p:cNvPr id="3" name="Content Placeholder 2"/>
          <p:cNvSpPr>
            <a:spLocks noGrp="1"/>
          </p:cNvSpPr>
          <p:nvPr>
            <p:ph sz="half" idx="2"/>
          </p:nvPr>
        </p:nvSpPr>
        <p:spPr/>
        <p:txBody>
          <a:bodyPr>
            <a:normAutofit/>
          </a:bodyPr>
          <a:lstStyle/>
          <a:p>
            <a:r>
              <a:rPr lang="en-US" dirty="0">
                <a:solidFill>
                  <a:schemeClr val="bg1"/>
                </a:solidFill>
              </a:rPr>
              <a:t>A strong voice representing the interests of Wisconsin school boards.</a:t>
            </a:r>
          </a:p>
          <a:p>
            <a:r>
              <a:rPr lang="en-US" dirty="0">
                <a:solidFill>
                  <a:schemeClr val="bg1"/>
                </a:solidFill>
              </a:rPr>
              <a:t>Resources and regular updates to help school board members be the most effective advocates possible.</a:t>
            </a:r>
          </a:p>
        </p:txBody>
      </p:sp>
      <p:sp>
        <p:nvSpPr>
          <p:cNvPr id="4" name="Title 3"/>
          <p:cNvSpPr>
            <a:spLocks noGrp="1"/>
          </p:cNvSpPr>
          <p:nvPr>
            <p:ph type="title"/>
          </p:nvPr>
        </p:nvSpPr>
        <p:spPr>
          <a:xfrm>
            <a:off x="457200" y="302279"/>
            <a:ext cx="8229600" cy="1143000"/>
          </a:xfrm>
        </p:spPr>
        <p:txBody>
          <a:bodyPr>
            <a:normAutofit fontScale="90000"/>
          </a:bodyPr>
          <a:lstStyle/>
          <a:p>
            <a:pPr algn="ctr"/>
            <a:r>
              <a:rPr lang="en-US" dirty="0">
                <a:solidFill>
                  <a:schemeClr val="bg1"/>
                </a:solidFill>
                <a:effectLst/>
              </a:rPr>
              <a:t>Advocacy &amp; Government Relations</a:t>
            </a:r>
            <a:br>
              <a:rPr lang="en-US" dirty="0">
                <a:solidFill>
                  <a:schemeClr val="bg1"/>
                </a:solidFill>
                <a:effectLst/>
              </a:rPr>
            </a:br>
            <a:r>
              <a:rPr lang="en-US" sz="2700" dirty="0">
                <a:solidFill>
                  <a:schemeClr val="bg1"/>
                </a:solidFill>
                <a:effectLst/>
              </a:rPr>
              <a:t>Advocacy that is heard in the Capitol.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752600"/>
            <a:ext cx="4038600" cy="4254691"/>
          </a:xfrm>
        </p:spPr>
        <p:txBody>
          <a:bodyPr/>
          <a:lstStyle/>
          <a:p>
            <a:r>
              <a:rPr lang="en-US" dirty="0">
                <a:solidFill>
                  <a:schemeClr val="bg1"/>
                </a:solidFill>
              </a:rPr>
              <a:t>Providing information, tools and support to help boards respond to emerging trends, engage with their communities and foster strong relationships.</a:t>
            </a:r>
          </a:p>
        </p:txBody>
      </p:sp>
      <p:pic>
        <p:nvPicPr>
          <p:cNvPr id="5" name="Content Placeholder 4" descr="gold_image.jpg"/>
          <p:cNvPicPr>
            <a:picLocks noGrp="1" noChangeAspect="1"/>
          </p:cNvPicPr>
          <p:nvPr>
            <p:ph sz="half" idx="2"/>
          </p:nvPr>
        </p:nvPicPr>
        <p:blipFill>
          <a:blip r:embed="rId2" cstate="print"/>
          <a:stretch>
            <a:fillRect/>
          </a:stretch>
        </p:blipFill>
        <p:spPr>
          <a:xfrm>
            <a:off x="4785052" y="1752600"/>
            <a:ext cx="3764895" cy="4254500"/>
          </a:xfrm>
        </p:spPr>
      </p:pic>
      <p:sp>
        <p:nvSpPr>
          <p:cNvPr id="4" name="Title 3"/>
          <p:cNvSpPr>
            <a:spLocks noGrp="1"/>
          </p:cNvSpPr>
          <p:nvPr>
            <p:ph type="title"/>
          </p:nvPr>
        </p:nvSpPr>
        <p:spPr>
          <a:xfrm>
            <a:off x="457200" y="274638"/>
            <a:ext cx="8229600" cy="1477962"/>
          </a:xfrm>
        </p:spPr>
        <p:txBody>
          <a:bodyPr>
            <a:normAutofit fontScale="90000"/>
          </a:bodyPr>
          <a:lstStyle/>
          <a:p>
            <a:pPr algn="ctr"/>
            <a:r>
              <a:rPr lang="en-US" sz="3600" dirty="0">
                <a:solidFill>
                  <a:schemeClr val="bg1"/>
                </a:solidFill>
                <a:effectLst/>
              </a:rPr>
              <a:t>Governance &amp; Leadership Development</a:t>
            </a:r>
            <a:br>
              <a:rPr lang="en-US" dirty="0">
                <a:solidFill>
                  <a:schemeClr val="bg1"/>
                </a:solidFill>
                <a:effectLst/>
              </a:rPr>
            </a:br>
            <a:r>
              <a:rPr lang="en-US" sz="2700" dirty="0">
                <a:solidFill>
                  <a:schemeClr val="bg1"/>
                </a:solidFill>
                <a:effectLst/>
              </a:rPr>
              <a:t>Building effective leadership.</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85000" lnSpcReduction="20000"/>
          </a:bodyPr>
          <a:lstStyle/>
          <a:p>
            <a:r>
              <a:rPr lang="en-US" dirty="0">
                <a:solidFill>
                  <a:schemeClr val="bg1"/>
                </a:solidFill>
              </a:rPr>
              <a:t>The</a:t>
            </a:r>
            <a:r>
              <a:rPr lang="en-US" b="1" dirty="0">
                <a:solidFill>
                  <a:schemeClr val="bg1"/>
                </a:solidFill>
              </a:rPr>
              <a:t> </a:t>
            </a:r>
            <a:r>
              <a:rPr lang="en-US" dirty="0">
                <a:solidFill>
                  <a:schemeClr val="bg1"/>
                </a:solidFill>
                <a:hlinkClick r:id="rId2"/>
              </a:rPr>
              <a:t>Policy Resource Guide</a:t>
            </a:r>
            <a:r>
              <a:rPr lang="en-US" dirty="0">
                <a:solidFill>
                  <a:schemeClr val="bg1"/>
                </a:solidFill>
              </a:rPr>
              <a:t> (PRG) is a Web-based policy tool designed to assist Wisconsin school boards and administrators in the important tasks of policy development and implementation. </a:t>
            </a:r>
          </a:p>
          <a:p>
            <a:r>
              <a:rPr lang="en-US" dirty="0">
                <a:solidFill>
                  <a:schemeClr val="bg1"/>
                </a:solidFill>
              </a:rPr>
              <a:t>Policy Library, including thousands of sample policies, articles, guidance documents and other resources.</a:t>
            </a:r>
          </a:p>
        </p:txBody>
      </p:sp>
      <p:pic>
        <p:nvPicPr>
          <p:cNvPr id="5" name="Content Placeholder 4" descr="2012_POLICY_IMAGE.jpg"/>
          <p:cNvPicPr>
            <a:picLocks noGrp="1" noChangeAspect="1"/>
          </p:cNvPicPr>
          <p:nvPr>
            <p:ph sz="half" idx="2"/>
          </p:nvPr>
        </p:nvPicPr>
        <p:blipFill>
          <a:blip r:embed="rId3" cstate="print"/>
          <a:stretch>
            <a:fillRect/>
          </a:stretch>
        </p:blipFill>
        <p:spPr>
          <a:xfrm>
            <a:off x="5162858" y="1481138"/>
            <a:ext cx="3009283" cy="4525962"/>
          </a:xfrm>
        </p:spPr>
      </p:pic>
      <p:sp>
        <p:nvSpPr>
          <p:cNvPr id="4" name="Title 3"/>
          <p:cNvSpPr>
            <a:spLocks noGrp="1"/>
          </p:cNvSpPr>
          <p:nvPr>
            <p:ph type="title"/>
          </p:nvPr>
        </p:nvSpPr>
        <p:spPr/>
        <p:txBody>
          <a:bodyPr>
            <a:normAutofit/>
          </a:bodyPr>
          <a:lstStyle/>
          <a:p>
            <a:pPr algn="ctr"/>
            <a:r>
              <a:rPr lang="en-US" dirty="0">
                <a:solidFill>
                  <a:schemeClr val="bg1"/>
                </a:solidFill>
                <a:effectLst/>
              </a:rPr>
              <a:t>Policy Services</a:t>
            </a:r>
            <a:br>
              <a:rPr lang="en-US" dirty="0">
                <a:solidFill>
                  <a:schemeClr val="bg1"/>
                </a:solidFill>
                <a:effectLst/>
              </a:rPr>
            </a:br>
            <a:r>
              <a:rPr lang="en-US" sz="2700" dirty="0">
                <a:solidFill>
                  <a:schemeClr val="bg1"/>
                </a:solidFill>
                <a:effectLst/>
              </a:rPr>
              <a:t>From development through implementation.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custDataLst>
              <p:tags r:id="rId2"/>
            </p:custDataLst>
          </p:nvPr>
        </p:nvSpPr>
        <p:spPr/>
        <p:txBody>
          <a:bodyPr anchor="ctr"/>
          <a:lstStyle/>
          <a:p>
            <a:pPr marL="466725" indent="-357188" eaLnBrk="1" hangingPunct="1">
              <a:spcBef>
                <a:spcPts val="2400"/>
              </a:spcBef>
              <a:buSzPct val="100000"/>
              <a:buFont typeface="Arial" pitchFamily="34" charset="0"/>
              <a:buChar char="•"/>
            </a:pPr>
            <a:r>
              <a:rPr lang="en-US" sz="2400" dirty="0"/>
              <a:t>A “Certificate of Election” should be issued by the school board clerk.</a:t>
            </a:r>
          </a:p>
          <a:p>
            <a:pPr marL="466725" indent="-357188" eaLnBrk="1" hangingPunct="1">
              <a:spcBef>
                <a:spcPts val="2400"/>
              </a:spcBef>
              <a:buSzPct val="100000"/>
              <a:buFont typeface="Arial" pitchFamily="34" charset="0"/>
              <a:buChar char="•"/>
            </a:pPr>
            <a:r>
              <a:rPr lang="en-US" sz="2400" dirty="0"/>
              <a:t>You must take and file the written oath of office </a:t>
            </a:r>
            <a:r>
              <a:rPr lang="en-US" sz="2400" u="sng" dirty="0"/>
              <a:t>on or before</a:t>
            </a:r>
            <a:r>
              <a:rPr lang="en-US" sz="2400" dirty="0"/>
              <a:t> the 4</a:t>
            </a:r>
            <a:r>
              <a:rPr lang="en-US" sz="2400" baseline="30000" dirty="0"/>
              <a:t>th</a:t>
            </a:r>
            <a:r>
              <a:rPr lang="en-US" sz="2400" dirty="0"/>
              <a:t> Monday in April. </a:t>
            </a:r>
            <a:br>
              <a:rPr lang="en-US" sz="2400" dirty="0"/>
            </a:br>
            <a:br>
              <a:rPr lang="en-US" sz="2400" dirty="0"/>
            </a:br>
            <a:r>
              <a:rPr lang="en-US" sz="1800" i="1" dirty="0"/>
              <a:t>(NOTE: Taking the oath a </a:t>
            </a:r>
            <a:r>
              <a:rPr lang="en-US" sz="1800" i="1" u="sng" dirty="0"/>
              <a:t>second</a:t>
            </a:r>
            <a:r>
              <a:rPr lang="en-US" sz="1800" i="1" dirty="0"/>
              <a:t> time for purely “ceremonial” purposes at a later school board meeting is OK).</a:t>
            </a:r>
          </a:p>
          <a:p>
            <a:pPr marL="466725" indent="-357188" eaLnBrk="1" hangingPunct="1">
              <a:spcBef>
                <a:spcPts val="2400"/>
              </a:spcBef>
              <a:buSzPct val="100000"/>
              <a:buFont typeface="Arial" pitchFamily="34" charset="0"/>
              <a:buChar char="•"/>
            </a:pPr>
            <a:r>
              <a:rPr lang="en-US" sz="2400" dirty="0"/>
              <a:t>Regular terms start on the 4</a:t>
            </a:r>
            <a:r>
              <a:rPr lang="en-US" sz="2400" baseline="30000" dirty="0"/>
              <a:t>th</a:t>
            </a:r>
            <a:r>
              <a:rPr lang="en-US" sz="2400" dirty="0"/>
              <a:t> Monday in April.</a:t>
            </a:r>
          </a:p>
        </p:txBody>
      </p:sp>
      <p:sp>
        <p:nvSpPr>
          <p:cNvPr id="2" name="Title 1"/>
          <p:cNvSpPr>
            <a:spLocks noGrp="1"/>
          </p:cNvSpPr>
          <p:nvPr>
            <p:ph type="title"/>
            <p:custDataLst>
              <p:tags r:id="rId3"/>
            </p:custDataLst>
          </p:nvPr>
        </p:nvSpPr>
        <p:spPr>
          <a:ln w="76200"/>
        </p:spPr>
        <p:txBody>
          <a:bodyPr>
            <a:noAutofit/>
          </a:bodyPr>
          <a:lstStyle/>
          <a:p>
            <a:pPr algn="ctr" eaLnBrk="1" fontAlgn="auto" hangingPunct="1">
              <a:spcAft>
                <a:spcPts val="0"/>
              </a:spcAft>
              <a:defRPr/>
            </a:pPr>
            <a:r>
              <a:rPr lang="en-US" dirty="0">
                <a:ln>
                  <a:solidFill>
                    <a:schemeClr val="accent1"/>
                  </a:solidFill>
                </a:ln>
                <a:solidFill>
                  <a:schemeClr val="tx1"/>
                </a:solidFill>
                <a:effectLst/>
                <a:cs typeface="Times New Roman" pitchFamily="18" charset="0"/>
              </a:rPr>
              <a:t>You’ve won the election … </a:t>
            </a:r>
            <a:br>
              <a:rPr lang="en-US" dirty="0">
                <a:ln>
                  <a:solidFill>
                    <a:schemeClr val="accent1"/>
                  </a:solidFill>
                </a:ln>
                <a:solidFill>
                  <a:schemeClr val="tx1"/>
                </a:solidFill>
                <a:effectLst/>
                <a:cs typeface="Times New Roman" pitchFamily="18" charset="0"/>
              </a:rPr>
            </a:br>
            <a:r>
              <a:rPr lang="en-US" dirty="0">
                <a:ln>
                  <a:solidFill>
                    <a:schemeClr val="accent1"/>
                  </a:solidFill>
                </a:ln>
                <a:solidFill>
                  <a:schemeClr val="tx1"/>
                </a:solidFill>
                <a:effectLst/>
                <a:cs typeface="Times New Roman" pitchFamily="18" charset="0"/>
              </a:rPr>
              <a:t>what happens next?</a:t>
            </a:r>
          </a:p>
        </p:txBody>
      </p:sp>
    </p:spTree>
    <p:custDataLst>
      <p:tags r:id="rId1"/>
    </p:custDataLst>
    <p:extLst>
      <p:ext uri="{BB962C8B-B14F-4D97-AF65-F5344CB8AC3E}">
        <p14:creationId xmlns:p14="http://schemas.microsoft.com/office/powerpoint/2010/main" val="3112337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uperintendent_search_image.jpg"/>
          <p:cNvPicPr>
            <a:picLocks noGrp="1" noChangeAspect="1"/>
          </p:cNvPicPr>
          <p:nvPr>
            <p:ph sz="half" idx="1"/>
          </p:nvPr>
        </p:nvPicPr>
        <p:blipFill>
          <a:blip r:embed="rId2" cstate="print"/>
          <a:stretch>
            <a:fillRect/>
          </a:stretch>
        </p:blipFill>
        <p:spPr>
          <a:xfrm>
            <a:off x="778415" y="1481138"/>
            <a:ext cx="3396170" cy="4525962"/>
          </a:xfrm>
        </p:spPr>
      </p:pic>
      <p:sp>
        <p:nvSpPr>
          <p:cNvPr id="3" name="Content Placeholder 2"/>
          <p:cNvSpPr>
            <a:spLocks noGrp="1"/>
          </p:cNvSpPr>
          <p:nvPr>
            <p:ph sz="half" idx="2"/>
          </p:nvPr>
        </p:nvSpPr>
        <p:spPr/>
        <p:txBody>
          <a:bodyPr/>
          <a:lstStyle/>
          <a:p>
            <a:r>
              <a:rPr lang="en-US" dirty="0">
                <a:solidFill>
                  <a:schemeClr val="bg1"/>
                </a:solidFill>
              </a:rPr>
              <a:t>Customized search process for each board.</a:t>
            </a:r>
          </a:p>
          <a:p>
            <a:r>
              <a:rPr lang="en-US" dirty="0">
                <a:solidFill>
                  <a:schemeClr val="bg1"/>
                </a:solidFill>
              </a:rPr>
              <a:t>Transition services to help boards and their new administrators begin their journey together.</a:t>
            </a:r>
          </a:p>
        </p:txBody>
      </p:sp>
      <p:sp>
        <p:nvSpPr>
          <p:cNvPr id="4" name="Title 3"/>
          <p:cNvSpPr>
            <a:spLocks noGrp="1"/>
          </p:cNvSpPr>
          <p:nvPr>
            <p:ph type="title"/>
          </p:nvPr>
        </p:nvSpPr>
        <p:spPr/>
        <p:txBody>
          <a:bodyPr>
            <a:normAutofit/>
          </a:bodyPr>
          <a:lstStyle/>
          <a:p>
            <a:pPr algn="ctr"/>
            <a:r>
              <a:rPr lang="en-US" dirty="0">
                <a:solidFill>
                  <a:schemeClr val="bg1"/>
                </a:solidFill>
                <a:effectLst/>
              </a:rPr>
              <a:t>Superintendent Search Service</a:t>
            </a:r>
            <a:br>
              <a:rPr lang="en-US" dirty="0">
                <a:solidFill>
                  <a:schemeClr val="bg1"/>
                </a:solidFill>
                <a:effectLst/>
              </a:rPr>
            </a:br>
            <a:r>
              <a:rPr lang="en-US" sz="2700" dirty="0">
                <a:solidFill>
                  <a:schemeClr val="bg1"/>
                </a:solidFill>
                <a:effectLst/>
              </a:rPr>
              <a:t>Helping you find the right match.</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new_Organizational_Consulting_image.jpg"/>
          <p:cNvPicPr>
            <a:picLocks noGrp="1" noChangeAspect="1"/>
          </p:cNvPicPr>
          <p:nvPr>
            <p:ph sz="half" idx="1"/>
          </p:nvPr>
        </p:nvPicPr>
        <p:blipFill>
          <a:blip r:embed="rId2" cstate="print"/>
          <a:stretch>
            <a:fillRect/>
          </a:stretch>
        </p:blipFill>
        <p:spPr>
          <a:xfrm>
            <a:off x="457200" y="2638975"/>
            <a:ext cx="2880336" cy="1933025"/>
          </a:xfrm>
        </p:spPr>
      </p:pic>
      <p:sp>
        <p:nvSpPr>
          <p:cNvPr id="3" name="Content Placeholder 2"/>
          <p:cNvSpPr>
            <a:spLocks noGrp="1"/>
          </p:cNvSpPr>
          <p:nvPr>
            <p:ph sz="half" idx="2"/>
          </p:nvPr>
        </p:nvSpPr>
        <p:spPr>
          <a:xfrm>
            <a:off x="3337536" y="1981200"/>
            <a:ext cx="5349264" cy="4026091"/>
          </a:xfrm>
        </p:spPr>
        <p:txBody>
          <a:bodyPr>
            <a:normAutofit/>
          </a:bodyPr>
          <a:lstStyle/>
          <a:p>
            <a:r>
              <a:rPr lang="en-US" dirty="0">
                <a:solidFill>
                  <a:schemeClr val="bg1"/>
                </a:solidFill>
              </a:rPr>
              <a:t>The WASB provides comprehensive, customized training, support, resources and inspiration to school boards and superintendents to maximize their effectiveness in carrying out their respective leadership roles.</a:t>
            </a:r>
          </a:p>
        </p:txBody>
      </p:sp>
      <p:sp>
        <p:nvSpPr>
          <p:cNvPr id="4" name="Title 3"/>
          <p:cNvSpPr>
            <a:spLocks noGrp="1"/>
          </p:cNvSpPr>
          <p:nvPr>
            <p:ph type="title"/>
          </p:nvPr>
        </p:nvSpPr>
        <p:spPr>
          <a:xfrm>
            <a:off x="457200" y="274638"/>
            <a:ext cx="8229600" cy="1782762"/>
          </a:xfrm>
        </p:spPr>
        <p:txBody>
          <a:bodyPr>
            <a:normAutofit/>
          </a:bodyPr>
          <a:lstStyle/>
          <a:p>
            <a:pPr algn="ctr"/>
            <a:r>
              <a:rPr lang="en-US" dirty="0">
                <a:solidFill>
                  <a:schemeClr val="bg1"/>
                </a:solidFill>
                <a:effectLst/>
              </a:rPr>
              <a:t>Organizational Consulting</a:t>
            </a:r>
            <a:endParaRPr lang="en-US" sz="2700" dirty="0">
              <a:solidFill>
                <a:schemeClr val="bg1"/>
              </a:solidFill>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371600"/>
            <a:ext cx="7467600" cy="4495800"/>
          </a:xfrm>
        </p:spPr>
        <p:txBody>
          <a:bodyPr>
            <a:normAutofit/>
          </a:bodyPr>
          <a:lstStyle/>
          <a:p>
            <a:r>
              <a:rPr lang="en-US" dirty="0"/>
              <a:t>Award-winning magazine</a:t>
            </a:r>
          </a:p>
          <a:p>
            <a:r>
              <a:rPr lang="en-US" dirty="0"/>
              <a:t>Legislative updates</a:t>
            </a:r>
          </a:p>
          <a:p>
            <a:r>
              <a:rPr lang="en-US" dirty="0"/>
              <a:t>Policy and legal newsletters</a:t>
            </a:r>
          </a:p>
          <a:p>
            <a:r>
              <a:rPr lang="en-US" dirty="0"/>
              <a:t>Policy Resource Guide web-based </a:t>
            </a:r>
            <a:br>
              <a:rPr lang="en-US" dirty="0"/>
            </a:br>
            <a:r>
              <a:rPr lang="en-US" dirty="0"/>
              <a:t>tool</a:t>
            </a:r>
          </a:p>
          <a:p>
            <a:r>
              <a:rPr lang="en-US" dirty="0"/>
              <a:t>Model Employee Handbook</a:t>
            </a:r>
          </a:p>
          <a:p>
            <a:r>
              <a:rPr lang="en-US" dirty="0"/>
              <a:t>Special Issue Publications </a:t>
            </a:r>
            <a:br>
              <a:rPr lang="en-US" dirty="0"/>
            </a:br>
            <a:r>
              <a:rPr lang="en-US" dirty="0"/>
              <a:t>and Bulletins</a:t>
            </a:r>
          </a:p>
        </p:txBody>
      </p:sp>
      <p:sp>
        <p:nvSpPr>
          <p:cNvPr id="3" name="Title 2"/>
          <p:cNvSpPr>
            <a:spLocks noGrp="1"/>
          </p:cNvSpPr>
          <p:nvPr>
            <p:ph type="title"/>
          </p:nvPr>
        </p:nvSpPr>
        <p:spPr/>
        <p:txBody>
          <a:bodyPr>
            <a:normAutofit fontScale="90000"/>
          </a:bodyPr>
          <a:lstStyle/>
          <a:p>
            <a:r>
              <a:rPr lang="en-US" dirty="0">
                <a:solidFill>
                  <a:schemeClr val="tx1"/>
                </a:solidFill>
              </a:rPr>
              <a:t>Publications &amp; </a:t>
            </a:r>
            <a:br>
              <a:rPr lang="en-US" dirty="0">
                <a:solidFill>
                  <a:schemeClr val="tx1"/>
                </a:solidFill>
              </a:rPr>
            </a:br>
            <a:r>
              <a:rPr lang="en-US" dirty="0">
                <a:solidFill>
                  <a:schemeClr val="tx1"/>
                </a:solidFill>
              </a:rPr>
              <a:t>Subscriptions</a:t>
            </a:r>
          </a:p>
        </p:txBody>
      </p:sp>
      <p:pic>
        <p:nvPicPr>
          <p:cNvPr id="6" name="Picture 5" descr="prg_graphic_01.jpg"/>
          <p:cNvPicPr>
            <a:picLocks noChangeAspect="1"/>
          </p:cNvPicPr>
          <p:nvPr/>
        </p:nvPicPr>
        <p:blipFill>
          <a:blip r:embed="rId2" cstate="print"/>
          <a:stretch>
            <a:fillRect/>
          </a:stretch>
        </p:blipFill>
        <p:spPr>
          <a:xfrm>
            <a:off x="6053136" y="3494507"/>
            <a:ext cx="2329937" cy="300081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57621">
            <a:off x="6403065" y="393864"/>
            <a:ext cx="2198434" cy="285338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1447800"/>
            <a:ext cx="8153400" cy="4525963"/>
          </a:xfrm>
        </p:spPr>
        <p:txBody>
          <a:bodyPr>
            <a:normAutofit fontScale="92500" lnSpcReduction="10000"/>
          </a:bodyPr>
          <a:lstStyle/>
          <a:p>
            <a:r>
              <a:rPr lang="en-US" dirty="0">
                <a:solidFill>
                  <a:schemeClr val="bg1"/>
                </a:solidFill>
              </a:rPr>
              <a:t>State Education Convention</a:t>
            </a:r>
          </a:p>
          <a:p>
            <a:r>
              <a:rPr lang="en-US" dirty="0">
                <a:solidFill>
                  <a:schemeClr val="bg1"/>
                </a:solidFill>
              </a:rPr>
              <a:t>Legal and Human Resources Conferences</a:t>
            </a:r>
          </a:p>
          <a:p>
            <a:r>
              <a:rPr lang="en-US" dirty="0">
                <a:solidFill>
                  <a:schemeClr val="bg1"/>
                </a:solidFill>
              </a:rPr>
              <a:t>Legislative Advocacy Conference</a:t>
            </a:r>
          </a:p>
          <a:p>
            <a:r>
              <a:rPr lang="en-US" dirty="0">
                <a:solidFill>
                  <a:schemeClr val="bg1"/>
                </a:solidFill>
              </a:rPr>
              <a:t>Workshops and Webinars</a:t>
            </a:r>
          </a:p>
          <a:p>
            <a:r>
              <a:rPr lang="en-US" dirty="0">
                <a:solidFill>
                  <a:schemeClr val="bg1"/>
                </a:solidFill>
              </a:rPr>
              <a:t>Leadership </a:t>
            </a:r>
            <a:br>
              <a:rPr lang="en-US" dirty="0">
                <a:solidFill>
                  <a:schemeClr val="bg1"/>
                </a:solidFill>
              </a:rPr>
            </a:br>
            <a:r>
              <a:rPr lang="en-US" dirty="0">
                <a:solidFill>
                  <a:schemeClr val="bg1"/>
                </a:solidFill>
              </a:rPr>
              <a:t>Conference</a:t>
            </a:r>
          </a:p>
          <a:p>
            <a:r>
              <a:rPr lang="en-US" dirty="0">
                <a:solidFill>
                  <a:schemeClr val="bg1"/>
                </a:solidFill>
              </a:rPr>
              <a:t>School Law </a:t>
            </a:r>
            <a:br>
              <a:rPr lang="en-US" dirty="0">
                <a:solidFill>
                  <a:schemeClr val="bg1"/>
                </a:solidFill>
              </a:rPr>
            </a:br>
            <a:r>
              <a:rPr lang="en-US" dirty="0">
                <a:solidFill>
                  <a:schemeClr val="bg1"/>
                </a:solidFill>
              </a:rPr>
              <a:t>Conference</a:t>
            </a:r>
          </a:p>
          <a:p>
            <a:r>
              <a:rPr lang="en-US" dirty="0">
                <a:solidFill>
                  <a:schemeClr val="bg1"/>
                </a:solidFill>
              </a:rPr>
              <a:t>Day at the Capitol</a:t>
            </a:r>
          </a:p>
          <a:p>
            <a:r>
              <a:rPr lang="en-US" dirty="0">
                <a:solidFill>
                  <a:schemeClr val="bg1"/>
                </a:solidFill>
              </a:rPr>
              <a:t>Spring Academy</a:t>
            </a:r>
          </a:p>
          <a:p>
            <a:r>
              <a:rPr lang="en-US" dirty="0">
                <a:solidFill>
                  <a:schemeClr val="bg1"/>
                </a:solidFill>
              </a:rPr>
              <a:t>Regional Meetings</a:t>
            </a:r>
          </a:p>
          <a:p>
            <a:endParaRPr lang="en-US" dirty="0">
              <a:solidFill>
                <a:schemeClr val="bg1"/>
              </a:solidFill>
            </a:endParaRPr>
          </a:p>
          <a:p>
            <a:pPr>
              <a:buNone/>
            </a:pPr>
            <a:endParaRPr lang="en-US" dirty="0"/>
          </a:p>
        </p:txBody>
      </p:sp>
      <p:pic>
        <p:nvPicPr>
          <p:cNvPr id="5" name="Content Placeholder 4" descr="convention session.jpg"/>
          <p:cNvPicPr>
            <a:picLocks noGrp="1" noChangeAspect="1"/>
          </p:cNvPicPr>
          <p:nvPr>
            <p:ph sz="half" idx="2"/>
          </p:nvPr>
        </p:nvPicPr>
        <p:blipFill>
          <a:blip r:embed="rId2" cstate="print"/>
          <a:stretch>
            <a:fillRect/>
          </a:stretch>
        </p:blipFill>
        <p:spPr>
          <a:xfrm>
            <a:off x="4114800" y="3378200"/>
            <a:ext cx="4625579" cy="3083719"/>
          </a:xfrm>
        </p:spPr>
      </p:pic>
      <p:sp>
        <p:nvSpPr>
          <p:cNvPr id="3" name="Title 2"/>
          <p:cNvSpPr>
            <a:spLocks noGrp="1"/>
          </p:cNvSpPr>
          <p:nvPr>
            <p:ph type="title"/>
          </p:nvPr>
        </p:nvSpPr>
        <p:spPr/>
        <p:txBody>
          <a:bodyPr/>
          <a:lstStyle/>
          <a:p>
            <a:pPr algn="ctr"/>
            <a:r>
              <a:rPr lang="en-US" dirty="0">
                <a:solidFill>
                  <a:schemeClr val="bg2"/>
                </a:solidFill>
              </a:rPr>
              <a:t>Conferences and Seminars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85000" lnSpcReduction="10000"/>
          </a:bodyPr>
          <a:lstStyle/>
          <a:p>
            <a:r>
              <a:rPr lang="en-US" dirty="0">
                <a:solidFill>
                  <a:schemeClr val="bg1"/>
                </a:solidFill>
              </a:rPr>
              <a:t>Each member board has one vote to elect a regional representative to the WASB Board of Directors.</a:t>
            </a:r>
          </a:p>
          <a:p>
            <a:endParaRPr lang="en-US" dirty="0">
              <a:solidFill>
                <a:schemeClr val="bg1"/>
              </a:solidFill>
            </a:endParaRPr>
          </a:p>
          <a:p>
            <a:r>
              <a:rPr lang="en-US" dirty="0">
                <a:solidFill>
                  <a:schemeClr val="bg1"/>
                </a:solidFill>
              </a:rPr>
              <a:t>The executive director is responsible for carrying out the policies of the Board of Directors and coordinating </a:t>
            </a:r>
            <a:r>
              <a:rPr lang="en-US" dirty="0"/>
              <a:t>Association programs and services.</a:t>
            </a:r>
          </a:p>
          <a:p>
            <a:endParaRPr lang="en-US" dirty="0"/>
          </a:p>
        </p:txBody>
      </p:sp>
      <p:pic>
        <p:nvPicPr>
          <p:cNvPr id="6" name="Content Placeholder 5" descr="region_map.jpg"/>
          <p:cNvPicPr>
            <a:picLocks noGrp="1" noChangeAspect="1"/>
          </p:cNvPicPr>
          <p:nvPr>
            <p:ph sz="half" idx="2"/>
          </p:nvPr>
        </p:nvPicPr>
        <p:blipFill>
          <a:blip r:embed="rId2" cstate="print"/>
          <a:stretch>
            <a:fillRect/>
          </a:stretch>
        </p:blipFill>
        <p:spPr>
          <a:xfrm>
            <a:off x="4648200" y="1747255"/>
            <a:ext cx="4038600" cy="3993727"/>
          </a:xfrm>
        </p:spPr>
      </p:pic>
      <p:sp>
        <p:nvSpPr>
          <p:cNvPr id="3" name="Title 2"/>
          <p:cNvSpPr>
            <a:spLocks noGrp="1"/>
          </p:cNvSpPr>
          <p:nvPr>
            <p:ph type="title"/>
          </p:nvPr>
        </p:nvSpPr>
        <p:spPr/>
        <p:txBody>
          <a:bodyPr/>
          <a:lstStyle/>
          <a:p>
            <a:pPr algn="ctr"/>
            <a:r>
              <a:rPr lang="en-US" dirty="0">
                <a:solidFill>
                  <a:schemeClr val="bg2"/>
                </a:solidFill>
              </a:rPr>
              <a:t>WASB Board of Directors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dvocacy_delegate_assembly.jpg"/>
          <p:cNvPicPr>
            <a:picLocks noGrp="1" noChangeAspect="1"/>
          </p:cNvPicPr>
          <p:nvPr>
            <p:ph sz="half" idx="1"/>
          </p:nvPr>
        </p:nvPicPr>
        <p:blipFill>
          <a:blip r:embed="rId2" cstate="print"/>
          <a:stretch>
            <a:fillRect/>
          </a:stretch>
        </p:blipFill>
        <p:spPr>
          <a:xfrm>
            <a:off x="457200" y="2397919"/>
            <a:ext cx="4038600" cy="2692400"/>
          </a:xfrm>
        </p:spPr>
      </p:pic>
      <p:sp>
        <p:nvSpPr>
          <p:cNvPr id="5" name="Content Placeholder 4"/>
          <p:cNvSpPr>
            <a:spLocks noGrp="1"/>
          </p:cNvSpPr>
          <p:nvPr>
            <p:ph sz="half" idx="2"/>
          </p:nvPr>
        </p:nvSpPr>
        <p:spPr/>
        <p:txBody>
          <a:bodyPr/>
          <a:lstStyle/>
          <a:p>
            <a:pPr marL="365760" lvl="1" indent="-256032">
              <a:spcBef>
                <a:spcPts val="400"/>
              </a:spcBef>
              <a:buSzPct val="68000"/>
              <a:buFont typeface="Wingdings 3"/>
              <a:buChar char=""/>
            </a:pPr>
            <a:r>
              <a:rPr lang="en-US" dirty="0">
                <a:solidFill>
                  <a:schemeClr val="bg1"/>
                </a:solidFill>
              </a:rPr>
              <a:t>Each member board has one vote on the policy positions determined at the annual WASB Delegate Assembly, held in conjunction with the State Education Convention.</a:t>
            </a:r>
          </a:p>
          <a:p>
            <a:endParaRPr lang="en-US" dirty="0"/>
          </a:p>
        </p:txBody>
      </p:sp>
      <p:sp>
        <p:nvSpPr>
          <p:cNvPr id="3" name="Title 2"/>
          <p:cNvSpPr>
            <a:spLocks noGrp="1"/>
          </p:cNvSpPr>
          <p:nvPr>
            <p:ph type="title"/>
          </p:nvPr>
        </p:nvSpPr>
        <p:spPr/>
        <p:txBody>
          <a:bodyPr/>
          <a:lstStyle/>
          <a:p>
            <a:pPr algn="ctr"/>
            <a:r>
              <a:rPr lang="en-US" dirty="0">
                <a:solidFill>
                  <a:schemeClr val="bg2"/>
                </a:solidFill>
              </a:rPr>
              <a:t>WASB Delegate Assembly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custDataLst>
              <p:tags r:id="rId2"/>
            </p:custDataLst>
          </p:nvPr>
        </p:nvSpPr>
        <p:spPr>
          <a:xfrm>
            <a:off x="304800" y="1905000"/>
            <a:ext cx="8458200" cy="4800600"/>
          </a:xfrm>
        </p:spPr>
        <p:txBody>
          <a:bodyPr anchor="ctr">
            <a:normAutofit fontScale="85000" lnSpcReduction="20000"/>
          </a:bodyPr>
          <a:lstStyle/>
          <a:p>
            <a:pPr marL="466725" indent="-357188" eaLnBrk="1" hangingPunct="1">
              <a:spcBef>
                <a:spcPts val="1800"/>
              </a:spcBef>
              <a:buSzPct val="100000"/>
              <a:buFont typeface="Arial" pitchFamily="34" charset="0"/>
              <a:buChar char="•"/>
            </a:pPr>
            <a:r>
              <a:rPr lang="en-US" sz="2400" dirty="0"/>
              <a:t>Test your login ID and establish your personal password for the WASB website (</a:t>
            </a:r>
            <a:r>
              <a:rPr lang="en-US" sz="2400" dirty="0">
                <a:hlinkClick r:id="rId6"/>
              </a:rPr>
              <a:t>www.wasb.org</a:t>
            </a:r>
            <a:r>
              <a:rPr lang="en-US" sz="2400" dirty="0"/>
              <a:t>) </a:t>
            </a:r>
          </a:p>
          <a:p>
            <a:pPr marL="466725" indent="-357188" eaLnBrk="1" hangingPunct="1">
              <a:spcBef>
                <a:spcPts val="1800"/>
              </a:spcBef>
              <a:buSzPct val="100000"/>
              <a:buFont typeface="Arial" pitchFamily="34" charset="0"/>
              <a:buChar char="•"/>
            </a:pPr>
            <a:r>
              <a:rPr lang="en-US" sz="2400" dirty="0"/>
              <a:t>Consider attending WASB programs (upcoming programs are listed on the WASB website and promoted in various WASB publications)</a:t>
            </a:r>
          </a:p>
          <a:p>
            <a:pPr marL="466725" indent="-357188" eaLnBrk="1" hangingPunct="1">
              <a:spcBef>
                <a:spcPts val="1800"/>
              </a:spcBef>
              <a:buSzPct val="100000"/>
              <a:buFont typeface="Arial" pitchFamily="34" charset="0"/>
              <a:buChar char="•"/>
            </a:pPr>
            <a:r>
              <a:rPr lang="en-US" sz="2400" dirty="0"/>
              <a:t>Look for WASB materials to arrive by both email and </a:t>
            </a:r>
            <a:br>
              <a:rPr lang="en-US" sz="2400" dirty="0"/>
            </a:br>
            <a:r>
              <a:rPr lang="en-US" sz="2400" dirty="0"/>
              <a:t>U.S. mail</a:t>
            </a:r>
          </a:p>
          <a:p>
            <a:pPr marL="466725" indent="-357188" eaLnBrk="1" hangingPunct="1">
              <a:spcBef>
                <a:spcPts val="1800"/>
              </a:spcBef>
              <a:buSzPct val="100000"/>
              <a:buFont typeface="Arial" pitchFamily="34" charset="0"/>
              <a:buChar char="•"/>
            </a:pPr>
            <a:r>
              <a:rPr lang="en-US" sz="2400" dirty="0"/>
              <a:t>Contact us directly via email (info@wasb.org) or telephone (toll-free: 1-877-705-4422)</a:t>
            </a:r>
          </a:p>
          <a:p>
            <a:pPr marL="466725" indent="-357188">
              <a:spcBef>
                <a:spcPts val="1800"/>
              </a:spcBef>
              <a:buSzPct val="100000"/>
              <a:buFont typeface="Arial" pitchFamily="34" charset="0"/>
              <a:buChar char="•"/>
            </a:pPr>
            <a:r>
              <a:rPr lang="en-US" sz="2400" dirty="0"/>
              <a:t>WASB</a:t>
            </a:r>
            <a:br>
              <a:rPr lang="en-US" sz="2400" dirty="0"/>
            </a:br>
            <a:r>
              <a:rPr lang="en-US" sz="2400" dirty="0"/>
              <a:t>122 W. Washington Ave., Suite 400</a:t>
            </a:r>
            <a:br>
              <a:rPr lang="en-US" sz="2400" dirty="0"/>
            </a:br>
            <a:r>
              <a:rPr lang="en-US" sz="2400" dirty="0"/>
              <a:t>Madison, WI 53703</a:t>
            </a:r>
            <a:br>
              <a:rPr lang="en-US" sz="2400" dirty="0"/>
            </a:br>
            <a:r>
              <a:rPr lang="en-US" sz="2400" dirty="0"/>
              <a:t>608-257-2622</a:t>
            </a:r>
            <a:br>
              <a:rPr lang="en-US" sz="2400" dirty="0"/>
            </a:br>
            <a:r>
              <a:rPr lang="en-US" sz="2400" dirty="0"/>
              <a:t>877-705-4422 (toll-free)</a:t>
            </a:r>
            <a:br>
              <a:rPr lang="en-US" sz="2400" dirty="0"/>
            </a:br>
            <a:r>
              <a:rPr lang="en-US" sz="2400" dirty="0"/>
              <a:t>wasb.org</a:t>
            </a:r>
            <a:br>
              <a:rPr lang="en-US" sz="2400" dirty="0"/>
            </a:br>
            <a:endParaRPr lang="en-US" sz="2400" dirty="0"/>
          </a:p>
          <a:p>
            <a:pPr marL="466725" indent="-357188" eaLnBrk="1" hangingPunct="1">
              <a:spcBef>
                <a:spcPts val="1800"/>
              </a:spcBef>
              <a:buSzPct val="100000"/>
              <a:buFont typeface="Arial" pitchFamily="34" charset="0"/>
              <a:buChar char="•"/>
            </a:pPr>
            <a:endParaRPr lang="en-US" sz="2400" dirty="0"/>
          </a:p>
        </p:txBody>
      </p:sp>
      <p:sp>
        <p:nvSpPr>
          <p:cNvPr id="2" name="Title 1"/>
          <p:cNvSpPr>
            <a:spLocks noGrp="1"/>
          </p:cNvSpPr>
          <p:nvPr>
            <p:ph type="title"/>
            <p:custDataLst>
              <p:tags r:id="rId3"/>
            </p:custDataLst>
          </p:nvPr>
        </p:nvSpPr>
        <p:spPr>
          <a:xfrm>
            <a:off x="76200" y="0"/>
            <a:ext cx="8991600" cy="1371600"/>
          </a:xfrm>
          <a:ln w="76200"/>
        </p:spPr>
        <p:txBody>
          <a:bodyPr>
            <a:noAutofit/>
          </a:bodyPr>
          <a:lstStyle/>
          <a:p>
            <a:pPr algn="ctr" eaLnBrk="1" fontAlgn="auto" hangingPunct="1">
              <a:spcAft>
                <a:spcPts val="0"/>
              </a:spcAft>
              <a:defRPr/>
            </a:pPr>
            <a:r>
              <a:rPr lang="en-US" dirty="0">
                <a:ln>
                  <a:solidFill>
                    <a:schemeClr val="accent1"/>
                  </a:solidFill>
                </a:ln>
                <a:solidFill>
                  <a:schemeClr val="tx1"/>
                </a:solidFill>
                <a:effectLst/>
                <a:cs typeface="Times New Roman" pitchFamily="18" charset="0"/>
              </a:rPr>
              <a:t>Get to know the WASB … </a:t>
            </a:r>
            <a:br>
              <a:rPr lang="en-US" dirty="0">
                <a:ln>
                  <a:solidFill>
                    <a:schemeClr val="accent1"/>
                  </a:solidFill>
                </a:ln>
                <a:solidFill>
                  <a:schemeClr val="tx1"/>
                </a:solidFill>
                <a:effectLst/>
                <a:cs typeface="Times New Roman" pitchFamily="18" charset="0"/>
              </a:rPr>
            </a:br>
            <a:r>
              <a:rPr lang="en-US" dirty="0">
                <a:ln>
                  <a:solidFill>
                    <a:schemeClr val="accent1"/>
                  </a:solidFill>
                </a:ln>
                <a:solidFill>
                  <a:schemeClr val="tx1"/>
                </a:solidFill>
                <a:effectLst/>
                <a:cs typeface="Times New Roman" pitchFamily="18" charset="0"/>
              </a:rPr>
              <a:t>it is </a:t>
            </a:r>
            <a:r>
              <a:rPr lang="en-US" u="sng" dirty="0">
                <a:ln>
                  <a:solidFill>
                    <a:schemeClr val="accent1"/>
                  </a:solidFill>
                </a:ln>
                <a:solidFill>
                  <a:schemeClr val="tx1"/>
                </a:solidFill>
                <a:effectLst/>
                <a:cs typeface="Times New Roman" pitchFamily="18" charset="0"/>
              </a:rPr>
              <a:t>your</a:t>
            </a:r>
            <a:r>
              <a:rPr lang="en-US" dirty="0">
                <a:ln>
                  <a:solidFill>
                    <a:schemeClr val="accent1"/>
                  </a:solidFill>
                </a:ln>
                <a:solidFill>
                  <a:schemeClr val="tx1"/>
                </a:solidFill>
                <a:effectLst/>
                <a:cs typeface="Times New Roman" pitchFamily="18" charset="0"/>
              </a:rPr>
              <a:t> Association! </a:t>
            </a:r>
          </a:p>
        </p:txBody>
      </p:sp>
    </p:spTree>
    <p:custDataLst>
      <p:tags r:id="rId1"/>
    </p:custDataLst>
    <p:extLst>
      <p:ext uri="{BB962C8B-B14F-4D97-AF65-F5344CB8AC3E}">
        <p14:creationId xmlns:p14="http://schemas.microsoft.com/office/powerpoint/2010/main" val="3634710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685800"/>
            <a:ext cx="8305800" cy="4191000"/>
          </a:xfrm>
          <a:ln w="76200"/>
        </p:spPr>
        <p:txBody>
          <a:bodyPr>
            <a:noAutofit/>
          </a:bodyPr>
          <a:lstStyle/>
          <a:p>
            <a:pPr>
              <a:defRPr/>
            </a:pPr>
            <a:r>
              <a:rPr lang="en-US" sz="2000" dirty="0">
                <a:solidFill>
                  <a:schemeClr val="tx1"/>
                </a:solidFill>
              </a:rPr>
              <a:t>© 2018</a:t>
            </a:r>
            <a:br>
              <a:rPr lang="en-US" sz="2000" dirty="0">
                <a:solidFill>
                  <a:schemeClr val="tx1"/>
                </a:solidFill>
              </a:rPr>
            </a:br>
            <a:br>
              <a:rPr lang="en-US" sz="2000" dirty="0">
                <a:solidFill>
                  <a:schemeClr val="tx1"/>
                </a:solidFill>
              </a:rPr>
            </a:br>
            <a:br>
              <a:rPr lang="en-US" sz="2000" dirty="0">
                <a:solidFill>
                  <a:schemeClr val="tx1"/>
                </a:solidFill>
              </a:rPr>
            </a:br>
            <a:r>
              <a:rPr lang="en-US" sz="2000" dirty="0">
                <a:solidFill>
                  <a:schemeClr val="tx1"/>
                </a:solidFill>
              </a:rPr>
              <a:t>This presentation is a product of the Wisconsin Association of School Boards, Inc.  This presentation is intended to provide authoritative general information, with commentary, as a service to WASB members. The materials and information provided in this presentation should not be relied upon as legal advice.  If needed, legal advice regarding any topic, issue, situation or incident should be obtained from the school district's legal counsel.</a:t>
            </a:r>
          </a:p>
        </p:txBody>
      </p:sp>
    </p:spTree>
    <p:custDataLst>
      <p:tags r:id="rId1"/>
    </p:custDataLst>
    <p:extLst>
      <p:ext uri="{BB962C8B-B14F-4D97-AF65-F5344CB8AC3E}">
        <p14:creationId xmlns:p14="http://schemas.microsoft.com/office/powerpoint/2010/main" val="2364862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custDataLst>
              <p:tags r:id="rId2"/>
            </p:custDataLst>
          </p:nvPr>
        </p:nvSpPr>
        <p:spPr>
          <a:xfrm>
            <a:off x="304800" y="1676400"/>
            <a:ext cx="5638800" cy="4572000"/>
          </a:xfrm>
        </p:spPr>
        <p:txBody>
          <a:bodyPr anchor="ctr"/>
          <a:lstStyle/>
          <a:p>
            <a:pPr marL="466725" indent="-357188" eaLnBrk="1" hangingPunct="1">
              <a:spcBef>
                <a:spcPts val="1800"/>
              </a:spcBef>
              <a:buSzPct val="100000"/>
              <a:buFont typeface="Arial" pitchFamily="34" charset="0"/>
              <a:buChar char="•"/>
            </a:pPr>
            <a:r>
              <a:rPr lang="en-US" sz="2800" dirty="0"/>
              <a:t>Use the time between the election and taking office for orientation-type activities</a:t>
            </a:r>
          </a:p>
          <a:p>
            <a:pPr marL="466725" indent="-357188" eaLnBrk="1" hangingPunct="1">
              <a:spcBef>
                <a:spcPts val="1800"/>
              </a:spcBef>
              <a:buSzPct val="100000"/>
              <a:buFont typeface="Arial" pitchFamily="34" charset="0"/>
              <a:buChar char="•"/>
            </a:pPr>
            <a:r>
              <a:rPr lang="en-US" sz="2800" dirty="0"/>
              <a:t>Some school boards have an established orientation process for new members</a:t>
            </a:r>
          </a:p>
          <a:p>
            <a:pPr marL="466725" indent="-357188" eaLnBrk="1" hangingPunct="1">
              <a:spcBef>
                <a:spcPts val="1800"/>
              </a:spcBef>
              <a:buSzPct val="100000"/>
              <a:buFont typeface="Arial" pitchFamily="34" charset="0"/>
              <a:buChar char="•"/>
            </a:pPr>
            <a:r>
              <a:rPr lang="en-US" sz="2800" dirty="0"/>
              <a:t>In some school districts, the process is very informal</a:t>
            </a:r>
          </a:p>
          <a:p>
            <a:pPr marL="466725" indent="-357188" eaLnBrk="1" hangingPunct="1">
              <a:spcBef>
                <a:spcPts val="1800"/>
              </a:spcBef>
              <a:buSzPct val="100000"/>
              <a:buFont typeface="Arial" pitchFamily="34" charset="0"/>
              <a:buChar char="•"/>
            </a:pPr>
            <a:endParaRPr lang="en-US" sz="2800" dirty="0"/>
          </a:p>
        </p:txBody>
      </p:sp>
      <p:sp>
        <p:nvSpPr>
          <p:cNvPr id="2" name="Title 1"/>
          <p:cNvSpPr>
            <a:spLocks noGrp="1"/>
          </p:cNvSpPr>
          <p:nvPr>
            <p:ph type="title"/>
            <p:custDataLst>
              <p:tags r:id="rId3"/>
            </p:custDataLst>
          </p:nvPr>
        </p:nvSpPr>
        <p:spPr>
          <a:xfrm>
            <a:off x="304800" y="152400"/>
            <a:ext cx="8610600" cy="1828800"/>
          </a:xfrm>
          <a:ln w="76200"/>
        </p:spPr>
        <p:txBody>
          <a:bodyPr>
            <a:noAutofit/>
          </a:bodyPr>
          <a:lstStyle/>
          <a:p>
            <a:pPr algn="ctr" eaLnBrk="1" fontAlgn="auto" hangingPunct="1">
              <a:spcAft>
                <a:spcPts val="0"/>
              </a:spcAft>
              <a:defRPr/>
            </a:pPr>
            <a:r>
              <a:rPr lang="en-US" sz="4000" dirty="0">
                <a:ln>
                  <a:solidFill>
                    <a:schemeClr val="accent1"/>
                  </a:solidFill>
                </a:ln>
                <a:solidFill>
                  <a:schemeClr val="tx1"/>
                </a:solidFill>
                <a:effectLst/>
                <a:cs typeface="Times New Roman" pitchFamily="18" charset="0"/>
              </a:rPr>
              <a:t>Get your bearings and </a:t>
            </a:r>
            <a:br>
              <a:rPr lang="en-US" sz="4000" dirty="0">
                <a:ln>
                  <a:solidFill>
                    <a:schemeClr val="accent1"/>
                  </a:solidFill>
                </a:ln>
                <a:solidFill>
                  <a:schemeClr val="tx1"/>
                </a:solidFill>
                <a:effectLst/>
                <a:cs typeface="Times New Roman" pitchFamily="18" charset="0"/>
              </a:rPr>
            </a:br>
            <a:r>
              <a:rPr lang="en-US" sz="4000" dirty="0">
                <a:ln>
                  <a:solidFill>
                    <a:schemeClr val="accent1"/>
                  </a:solidFill>
                </a:ln>
                <a:solidFill>
                  <a:schemeClr val="tx1"/>
                </a:solidFill>
                <a:effectLst/>
                <a:cs typeface="Times New Roman" pitchFamily="18" charset="0"/>
              </a:rPr>
              <a:t>find some direction!  </a:t>
            </a:r>
            <a:br>
              <a:rPr lang="en-US" sz="4000" dirty="0">
                <a:ln>
                  <a:solidFill>
                    <a:schemeClr val="accent1"/>
                  </a:solidFill>
                </a:ln>
                <a:solidFill>
                  <a:schemeClr val="accent1"/>
                </a:solidFill>
                <a:effectLst/>
                <a:cs typeface="Times New Roman" pitchFamily="18" charset="0"/>
              </a:rPr>
            </a:br>
            <a:endParaRPr lang="en-US" sz="4000" dirty="0">
              <a:ln>
                <a:solidFill>
                  <a:schemeClr val="accent1"/>
                </a:solidFill>
              </a:ln>
              <a:solidFill>
                <a:schemeClr val="accent1"/>
              </a:solidFill>
              <a:effectLst/>
              <a:cs typeface="Times New Roman" pitchFamily="18" charset="0"/>
            </a:endParaRPr>
          </a:p>
        </p:txBody>
      </p:sp>
      <p:pic>
        <p:nvPicPr>
          <p:cNvPr id="1026" name="Picture 2" descr="C:\Users\mallin\AppData\Local\Microsoft\Windows\Temporary Internet Files\Content.IE5\D1SZI9BT\MC900056149[1].wmf"/>
          <p:cNvPicPr>
            <a:picLocks noChangeAspect="1" noChangeArrowheads="1"/>
          </p:cNvPicPr>
          <p:nvPr/>
        </p:nvPicPr>
        <p:blipFill>
          <a:blip r:embed="rId6" cstate="print"/>
          <a:srcRect/>
          <a:stretch>
            <a:fillRect/>
          </a:stretch>
        </p:blipFill>
        <p:spPr bwMode="auto">
          <a:xfrm>
            <a:off x="5715000" y="1600200"/>
            <a:ext cx="3048000" cy="2643334"/>
          </a:xfrm>
          <a:prstGeom prst="rect">
            <a:avLst/>
          </a:prstGeom>
          <a:noFill/>
        </p:spPr>
      </p:pic>
    </p:spTree>
    <p:custDataLst>
      <p:tags r:id="rId1"/>
    </p:custDataLst>
    <p:extLst>
      <p:ext uri="{BB962C8B-B14F-4D97-AF65-F5344CB8AC3E}">
        <p14:creationId xmlns:p14="http://schemas.microsoft.com/office/powerpoint/2010/main" val="2749531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custDataLst>
              <p:tags r:id="rId2"/>
            </p:custDataLst>
          </p:nvPr>
        </p:nvSpPr>
        <p:spPr>
          <a:xfrm>
            <a:off x="381000" y="1447800"/>
            <a:ext cx="8153400" cy="4572000"/>
          </a:xfrm>
        </p:spPr>
        <p:txBody>
          <a:bodyPr anchor="ctr"/>
          <a:lstStyle/>
          <a:p>
            <a:pPr marL="466725" indent="-357188" eaLnBrk="1" hangingPunct="1">
              <a:spcBef>
                <a:spcPts val="1800"/>
              </a:spcBef>
              <a:buSzPct val="100000"/>
              <a:buFont typeface="Arial" pitchFamily="34" charset="0"/>
              <a:buChar char="•"/>
            </a:pPr>
            <a:r>
              <a:rPr lang="en-US" sz="2800" dirty="0"/>
              <a:t>The strategic plan and the board’s priority goals</a:t>
            </a:r>
          </a:p>
          <a:p>
            <a:pPr marL="466725" indent="-357188" eaLnBrk="1" hangingPunct="1">
              <a:spcBef>
                <a:spcPts val="1800"/>
              </a:spcBef>
              <a:buSzPct val="100000"/>
              <a:buFont typeface="Arial" pitchFamily="34" charset="0"/>
              <a:buChar char="•"/>
            </a:pPr>
            <a:r>
              <a:rPr lang="en-US" sz="2800" dirty="0"/>
              <a:t>School board policies</a:t>
            </a:r>
          </a:p>
          <a:p>
            <a:pPr marL="466725" indent="-357188" eaLnBrk="1" hangingPunct="1">
              <a:spcBef>
                <a:spcPts val="1800"/>
              </a:spcBef>
              <a:buSzPct val="100000"/>
              <a:buFont typeface="Arial" pitchFamily="34" charset="0"/>
              <a:buChar char="•"/>
            </a:pPr>
            <a:r>
              <a:rPr lang="en-US" sz="2800" dirty="0"/>
              <a:t>The annual budget</a:t>
            </a:r>
          </a:p>
          <a:p>
            <a:pPr marL="466725" indent="-357188" eaLnBrk="1" hangingPunct="1">
              <a:spcBef>
                <a:spcPts val="1800"/>
              </a:spcBef>
              <a:buSzPct val="100000"/>
              <a:buFont typeface="Arial" pitchFamily="34" charset="0"/>
              <a:buChar char="•"/>
            </a:pPr>
            <a:r>
              <a:rPr lang="en-US" sz="2800" dirty="0"/>
              <a:t>The district administrator’s contract and job description</a:t>
            </a:r>
          </a:p>
          <a:p>
            <a:pPr marL="466725" indent="-357188" eaLnBrk="1" hangingPunct="1">
              <a:spcBef>
                <a:spcPts val="1800"/>
              </a:spcBef>
              <a:buSzPct val="100000"/>
              <a:buFont typeface="Arial" pitchFamily="34" charset="0"/>
              <a:buChar char="•"/>
            </a:pPr>
            <a:r>
              <a:rPr lang="en-US" sz="2800" dirty="0"/>
              <a:t>Handbooks/Collective bargaining agreements</a:t>
            </a:r>
          </a:p>
          <a:p>
            <a:pPr marL="466725" indent="-357188" eaLnBrk="1" hangingPunct="1">
              <a:spcBef>
                <a:spcPts val="1800"/>
              </a:spcBef>
              <a:buSzPct val="100000"/>
              <a:buFont typeface="Arial" pitchFamily="34" charset="0"/>
              <a:buChar char="•"/>
            </a:pPr>
            <a:endParaRPr lang="en-US" sz="2800" dirty="0"/>
          </a:p>
        </p:txBody>
      </p:sp>
      <p:sp>
        <p:nvSpPr>
          <p:cNvPr id="2" name="Title 1"/>
          <p:cNvSpPr>
            <a:spLocks noGrp="1"/>
          </p:cNvSpPr>
          <p:nvPr>
            <p:ph type="title"/>
            <p:custDataLst>
              <p:tags r:id="rId3"/>
            </p:custDataLst>
          </p:nvPr>
        </p:nvSpPr>
        <p:spPr>
          <a:xfrm>
            <a:off x="304800" y="0"/>
            <a:ext cx="8610600" cy="1752600"/>
          </a:xfrm>
          <a:ln w="76200"/>
        </p:spPr>
        <p:txBody>
          <a:bodyPr>
            <a:noAutofit/>
          </a:bodyPr>
          <a:lstStyle/>
          <a:p>
            <a:pPr algn="ctr" eaLnBrk="1" fontAlgn="auto" hangingPunct="1">
              <a:spcAft>
                <a:spcPts val="0"/>
              </a:spcAft>
              <a:defRPr/>
            </a:pPr>
            <a:r>
              <a:rPr lang="en-US" sz="3200" dirty="0">
                <a:ln>
                  <a:solidFill>
                    <a:schemeClr val="accent1"/>
                  </a:solidFill>
                </a:ln>
                <a:solidFill>
                  <a:schemeClr val="tx1"/>
                </a:solidFill>
                <a:effectLst/>
                <a:cs typeface="Times New Roman" pitchFamily="18" charset="0"/>
              </a:rPr>
              <a:t>Review some of the key documents through which the school board governs</a:t>
            </a:r>
          </a:p>
        </p:txBody>
      </p:sp>
    </p:spTree>
    <p:custDataLst>
      <p:tags r:id="rId1"/>
    </p:custDataLst>
    <p:extLst>
      <p:ext uri="{BB962C8B-B14F-4D97-AF65-F5344CB8AC3E}">
        <p14:creationId xmlns:p14="http://schemas.microsoft.com/office/powerpoint/2010/main" val="3083058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custDataLst>
              <p:tags r:id="rId2"/>
            </p:custDataLst>
          </p:nvPr>
        </p:nvSpPr>
        <p:spPr>
          <a:xfrm>
            <a:off x="914400" y="1219200"/>
            <a:ext cx="7543800" cy="3124200"/>
          </a:xfrm>
        </p:spPr>
        <p:txBody>
          <a:bodyPr anchor="ctr"/>
          <a:lstStyle/>
          <a:p>
            <a:pPr marL="466725" indent="-357188" eaLnBrk="1" hangingPunct="1">
              <a:spcBef>
                <a:spcPts val="1800"/>
              </a:spcBef>
              <a:buSzPct val="100000"/>
              <a:buFont typeface="Arial" pitchFamily="34" charset="0"/>
              <a:buChar char="•"/>
            </a:pPr>
            <a:r>
              <a:rPr lang="en-US" sz="3200" dirty="0"/>
              <a:t>Open session meetings</a:t>
            </a:r>
          </a:p>
          <a:p>
            <a:pPr marL="466725" indent="-357188" eaLnBrk="1" hangingPunct="1">
              <a:spcBef>
                <a:spcPts val="1800"/>
              </a:spcBef>
              <a:buSzPct val="100000"/>
              <a:buFont typeface="Arial" pitchFamily="34" charset="0"/>
              <a:buChar char="•"/>
            </a:pPr>
            <a:r>
              <a:rPr lang="en-US" sz="3200" dirty="0"/>
              <a:t>Closed session meetings</a:t>
            </a:r>
          </a:p>
        </p:txBody>
      </p:sp>
      <p:sp>
        <p:nvSpPr>
          <p:cNvPr id="2" name="Title 1"/>
          <p:cNvSpPr>
            <a:spLocks noGrp="1"/>
          </p:cNvSpPr>
          <p:nvPr>
            <p:ph type="title"/>
            <p:custDataLst>
              <p:tags r:id="rId3"/>
            </p:custDataLst>
          </p:nvPr>
        </p:nvSpPr>
        <p:spPr>
          <a:xfrm>
            <a:off x="0" y="0"/>
            <a:ext cx="9144000" cy="1752600"/>
          </a:xfrm>
          <a:ln w="76200"/>
        </p:spPr>
        <p:txBody>
          <a:bodyPr>
            <a:noAutofit/>
          </a:bodyPr>
          <a:lstStyle/>
          <a:p>
            <a:pPr algn="ctr" eaLnBrk="1" fontAlgn="auto" hangingPunct="1">
              <a:spcAft>
                <a:spcPts val="0"/>
              </a:spcAft>
              <a:defRPr/>
            </a:pPr>
            <a:r>
              <a:rPr lang="en-US" dirty="0">
                <a:ln>
                  <a:solidFill>
                    <a:schemeClr val="accent1"/>
                  </a:solidFill>
                </a:ln>
                <a:solidFill>
                  <a:schemeClr val="tx1"/>
                </a:solidFill>
                <a:effectLst/>
                <a:cs typeface="Times New Roman" pitchFamily="18" charset="0"/>
              </a:rPr>
              <a:t>Attending board meetings before </a:t>
            </a:r>
            <a:br>
              <a:rPr lang="en-US" dirty="0">
                <a:ln>
                  <a:solidFill>
                    <a:schemeClr val="accent1"/>
                  </a:solidFill>
                </a:ln>
                <a:solidFill>
                  <a:schemeClr val="tx1"/>
                </a:solidFill>
                <a:effectLst/>
                <a:cs typeface="Times New Roman" pitchFamily="18" charset="0"/>
              </a:rPr>
            </a:br>
            <a:r>
              <a:rPr lang="en-US" dirty="0">
                <a:ln>
                  <a:solidFill>
                    <a:schemeClr val="accent1"/>
                  </a:solidFill>
                </a:ln>
                <a:solidFill>
                  <a:schemeClr val="tx1"/>
                </a:solidFill>
                <a:effectLst/>
                <a:cs typeface="Times New Roman" pitchFamily="18" charset="0"/>
              </a:rPr>
              <a:t>the start of your term</a:t>
            </a:r>
          </a:p>
        </p:txBody>
      </p:sp>
      <p:pic>
        <p:nvPicPr>
          <p:cNvPr id="4" name="Picture 4" descr="C:\Users\mallin\AppData\Local\Microsoft\Windows\Temporary Internet Files\Content.IE5\QX4L5SY1\MP900386087[1].jpg"/>
          <p:cNvPicPr>
            <a:picLocks noChangeAspect="1" noChangeArrowheads="1"/>
          </p:cNvPicPr>
          <p:nvPr/>
        </p:nvPicPr>
        <p:blipFill>
          <a:blip r:embed="rId6" cstate="print"/>
          <a:srcRect l="14286" t="16667" r="9524" b="23333"/>
          <a:stretch>
            <a:fillRect/>
          </a:stretch>
        </p:blipFill>
        <p:spPr bwMode="auto">
          <a:xfrm>
            <a:off x="1066800" y="4038600"/>
            <a:ext cx="2573866" cy="1447800"/>
          </a:xfrm>
          <a:prstGeom prst="rect">
            <a:avLst/>
          </a:prstGeom>
          <a:noFill/>
        </p:spPr>
      </p:pic>
      <p:pic>
        <p:nvPicPr>
          <p:cNvPr id="132098" name="Picture 2" descr="C:\Users\mallin\AppData\Local\Microsoft\Windows\Temporary Internet Files\Content.IE5\ADJ527GS\MC900433136[1].jpg"/>
          <p:cNvPicPr>
            <a:picLocks noChangeAspect="1" noChangeArrowheads="1"/>
          </p:cNvPicPr>
          <p:nvPr/>
        </p:nvPicPr>
        <p:blipFill>
          <a:blip r:embed="rId7" cstate="print"/>
          <a:srcRect l="4776" t="8939" r="7129" b="16567"/>
          <a:stretch>
            <a:fillRect/>
          </a:stretch>
        </p:blipFill>
        <p:spPr bwMode="auto">
          <a:xfrm>
            <a:off x="4648200" y="3962400"/>
            <a:ext cx="2481072" cy="1676400"/>
          </a:xfrm>
          <a:prstGeom prst="rect">
            <a:avLst/>
          </a:prstGeom>
          <a:noFill/>
        </p:spPr>
      </p:pic>
    </p:spTree>
    <p:custDataLst>
      <p:tags r:id="rId1"/>
    </p:custDataLst>
    <p:extLst>
      <p:ext uri="{BB962C8B-B14F-4D97-AF65-F5344CB8AC3E}">
        <p14:creationId xmlns:p14="http://schemas.microsoft.com/office/powerpoint/2010/main" val="3979634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custDataLst>
              <p:tags r:id="rId2"/>
            </p:custDataLst>
          </p:nvPr>
        </p:nvSpPr>
        <p:spPr>
          <a:xfrm>
            <a:off x="762000" y="1295400"/>
            <a:ext cx="7543800" cy="3124200"/>
          </a:xfrm>
        </p:spPr>
        <p:txBody>
          <a:bodyPr anchor="ctr"/>
          <a:lstStyle/>
          <a:p>
            <a:pPr marL="466725" indent="-357188" eaLnBrk="1" hangingPunct="1">
              <a:spcBef>
                <a:spcPts val="1800"/>
              </a:spcBef>
              <a:buSzPct val="100000"/>
              <a:buFont typeface="Arial" pitchFamily="34" charset="0"/>
              <a:buChar char="•"/>
            </a:pPr>
            <a:r>
              <a:rPr lang="en-US" sz="2800" dirty="0"/>
              <a:t>Election of board officers</a:t>
            </a:r>
          </a:p>
          <a:p>
            <a:pPr marL="466725" indent="-357188" eaLnBrk="1" hangingPunct="1">
              <a:spcBef>
                <a:spcPts val="1800"/>
              </a:spcBef>
              <a:buSzPct val="100000"/>
              <a:buFont typeface="Arial" pitchFamily="34" charset="0"/>
              <a:buChar char="•"/>
            </a:pPr>
            <a:r>
              <a:rPr lang="en-US" sz="2800" dirty="0"/>
              <a:t>Committee appointments</a:t>
            </a:r>
          </a:p>
          <a:p>
            <a:pPr marL="466725" indent="-357188" eaLnBrk="1" hangingPunct="1">
              <a:spcBef>
                <a:spcPts val="1800"/>
              </a:spcBef>
              <a:buSzPct val="100000"/>
              <a:buFont typeface="Arial" pitchFamily="34" charset="0"/>
              <a:buChar char="•"/>
            </a:pPr>
            <a:r>
              <a:rPr lang="en-US" sz="2800" dirty="0"/>
              <a:t>Other common items of business </a:t>
            </a:r>
          </a:p>
        </p:txBody>
      </p:sp>
      <p:sp>
        <p:nvSpPr>
          <p:cNvPr id="2" name="Title 1"/>
          <p:cNvSpPr>
            <a:spLocks noGrp="1"/>
          </p:cNvSpPr>
          <p:nvPr>
            <p:ph type="title"/>
            <p:custDataLst>
              <p:tags r:id="rId3"/>
            </p:custDataLst>
          </p:nvPr>
        </p:nvSpPr>
        <p:spPr>
          <a:xfrm>
            <a:off x="0" y="0"/>
            <a:ext cx="9144000" cy="1752600"/>
          </a:xfrm>
          <a:ln w="76200"/>
        </p:spPr>
        <p:txBody>
          <a:bodyPr>
            <a:noAutofit/>
          </a:bodyPr>
          <a:lstStyle/>
          <a:p>
            <a:pPr algn="ctr" eaLnBrk="1" fontAlgn="auto" hangingPunct="1">
              <a:spcAft>
                <a:spcPts val="0"/>
              </a:spcAft>
              <a:defRPr/>
            </a:pPr>
            <a:r>
              <a:rPr lang="en-US" dirty="0">
                <a:ln>
                  <a:solidFill>
                    <a:schemeClr val="accent1"/>
                  </a:solidFill>
                </a:ln>
                <a:solidFill>
                  <a:schemeClr val="tx1"/>
                </a:solidFill>
                <a:effectLst/>
                <a:cs typeface="Times New Roman" pitchFamily="18" charset="0"/>
              </a:rPr>
              <a:t>The school board’s annual organizational meeting</a:t>
            </a:r>
          </a:p>
        </p:txBody>
      </p:sp>
      <p:pic>
        <p:nvPicPr>
          <p:cNvPr id="133124" name="Picture 4" descr="C:\Users\mallin\AppData\Local\Microsoft\Windows\Temporary Internet Files\Content.IE5\D1SZI9BT\MP900309649[1].jpg"/>
          <p:cNvPicPr>
            <a:picLocks noChangeAspect="1" noChangeArrowheads="1"/>
          </p:cNvPicPr>
          <p:nvPr/>
        </p:nvPicPr>
        <p:blipFill>
          <a:blip r:embed="rId6" cstate="print"/>
          <a:srcRect/>
          <a:stretch>
            <a:fillRect/>
          </a:stretch>
        </p:blipFill>
        <p:spPr bwMode="auto">
          <a:xfrm>
            <a:off x="3181172" y="4114800"/>
            <a:ext cx="2991028" cy="2133600"/>
          </a:xfrm>
          <a:prstGeom prst="rect">
            <a:avLst/>
          </a:prstGeom>
          <a:noFill/>
        </p:spPr>
      </p:pic>
    </p:spTree>
    <p:custDataLst>
      <p:tags r:id="rId1"/>
    </p:custDataLst>
    <p:extLst>
      <p:ext uri="{BB962C8B-B14F-4D97-AF65-F5344CB8AC3E}">
        <p14:creationId xmlns:p14="http://schemas.microsoft.com/office/powerpoint/2010/main" val="2216365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9"/>
          <p:cNvSpPr>
            <a:spLocks noGrp="1"/>
          </p:cNvSpPr>
          <p:nvPr>
            <p:ph idx="4294967295"/>
          </p:nvPr>
        </p:nvSpPr>
        <p:spPr>
          <a:xfrm>
            <a:off x="304800" y="1143000"/>
            <a:ext cx="8839200" cy="5105400"/>
          </a:xfrm>
        </p:spPr>
        <p:txBody>
          <a:bodyPr>
            <a:normAutofit/>
          </a:bodyPr>
          <a:lstStyle/>
          <a:p>
            <a:pPr eaLnBrk="1" hangingPunct="1">
              <a:spcBef>
                <a:spcPts val="1200"/>
              </a:spcBef>
              <a:spcAft>
                <a:spcPts val="1800"/>
              </a:spcAft>
            </a:pPr>
            <a:r>
              <a:rPr lang="en-US" altLang="en-US" sz="2000" dirty="0">
                <a:cs typeface="Arial" panose="020B0604020202020204" pitchFamily="34" charset="0"/>
                <a:hlinkClick r:id="rId4"/>
              </a:rPr>
              <a:t>§120.12</a:t>
            </a:r>
            <a:r>
              <a:rPr lang="en-US" altLang="en-US" sz="2000" dirty="0">
                <a:cs typeface="Arial" panose="020B0604020202020204" pitchFamily="34" charset="0"/>
              </a:rPr>
              <a:t> of the state statutes enumerates a list of specific </a:t>
            </a:r>
            <a:r>
              <a:rPr lang="en-US" altLang="en-US" sz="2000" i="1" dirty="0">
                <a:cs typeface="Arial" panose="020B0604020202020204" pitchFamily="34" charset="0"/>
              </a:rPr>
              <a:t>duties </a:t>
            </a:r>
            <a:r>
              <a:rPr lang="en-US" altLang="en-US" sz="2000" dirty="0">
                <a:cs typeface="Arial" panose="020B0604020202020204" pitchFamily="34" charset="0"/>
              </a:rPr>
              <a:t>of a school board.</a:t>
            </a:r>
          </a:p>
          <a:p>
            <a:pPr eaLnBrk="1" hangingPunct="1">
              <a:spcBef>
                <a:spcPts val="1200"/>
              </a:spcBef>
              <a:spcAft>
                <a:spcPts val="1800"/>
              </a:spcAft>
            </a:pPr>
            <a:r>
              <a:rPr lang="en-US" altLang="en-US" sz="2000" dirty="0">
                <a:cs typeface="Arial" panose="020B0604020202020204" pitchFamily="34" charset="0"/>
                <a:hlinkClick r:id="rId5"/>
              </a:rPr>
              <a:t>§120.13</a:t>
            </a:r>
            <a:r>
              <a:rPr lang="en-US" altLang="en-US" sz="2000" dirty="0">
                <a:cs typeface="Arial" panose="020B0604020202020204" pitchFamily="34" charset="0"/>
              </a:rPr>
              <a:t> of the state statutes enumerates a list of specific </a:t>
            </a:r>
            <a:r>
              <a:rPr lang="en-US" altLang="en-US" sz="2000" i="1" dirty="0">
                <a:cs typeface="Arial" panose="020B0604020202020204" pitchFamily="34" charset="0"/>
              </a:rPr>
              <a:t>powers </a:t>
            </a:r>
            <a:r>
              <a:rPr lang="en-US" altLang="en-US" sz="2000" dirty="0">
                <a:cs typeface="Arial" panose="020B0604020202020204" pitchFamily="34" charset="0"/>
              </a:rPr>
              <a:t>of a school board.</a:t>
            </a:r>
          </a:p>
          <a:p>
            <a:pPr eaLnBrk="1" hangingPunct="1">
              <a:spcBef>
                <a:spcPts val="1200"/>
              </a:spcBef>
              <a:spcAft>
                <a:spcPts val="1800"/>
              </a:spcAft>
            </a:pPr>
            <a:r>
              <a:rPr lang="en-US" altLang="en-US" sz="2000" dirty="0">
                <a:cs typeface="Arial" panose="020B0604020202020204" pitchFamily="34" charset="0"/>
                <a:hlinkClick r:id="rId6"/>
              </a:rPr>
              <a:t>§120.10</a:t>
            </a:r>
            <a:r>
              <a:rPr lang="en-US" altLang="en-US" sz="2000" dirty="0">
                <a:cs typeface="Arial" panose="020B0604020202020204" pitchFamily="34" charset="0"/>
              </a:rPr>
              <a:t> of the state statutes enumerates a list of specific </a:t>
            </a:r>
            <a:r>
              <a:rPr lang="en-US" altLang="en-US" sz="2000" i="1" dirty="0">
                <a:cs typeface="Arial" panose="020B0604020202020204" pitchFamily="34" charset="0"/>
              </a:rPr>
              <a:t>powers of an annual meeting</a:t>
            </a:r>
            <a:r>
              <a:rPr lang="en-US" altLang="en-US" sz="2000" dirty="0">
                <a:cs typeface="Arial" panose="020B0604020202020204" pitchFamily="34" charset="0"/>
              </a:rPr>
              <a:t> (which, for unified school districts, are powers of the school board).</a:t>
            </a:r>
          </a:p>
          <a:p>
            <a:pPr eaLnBrk="1" hangingPunct="1">
              <a:spcBef>
                <a:spcPts val="1200"/>
              </a:spcBef>
              <a:spcAft>
                <a:spcPts val="1800"/>
              </a:spcAft>
            </a:pPr>
            <a:r>
              <a:rPr lang="en-US" altLang="en-US" sz="2000" dirty="0">
                <a:cs typeface="Arial" panose="020B0604020202020204" pitchFamily="34" charset="0"/>
                <a:hlinkClick r:id="rId7"/>
              </a:rPr>
              <a:t>§120.44(2)</a:t>
            </a:r>
            <a:r>
              <a:rPr lang="en-US" altLang="en-US" sz="2000" dirty="0">
                <a:cs typeface="Arial" panose="020B0604020202020204" pitchFamily="34" charset="0"/>
              </a:rPr>
              <a:t> of the state statutes gives unified school districts the powers and duties of the common school board and annual meeting.</a:t>
            </a:r>
          </a:p>
          <a:p>
            <a:pPr eaLnBrk="1" hangingPunct="1">
              <a:spcBef>
                <a:spcPts val="1200"/>
              </a:spcBef>
              <a:spcAft>
                <a:spcPts val="1800"/>
              </a:spcAft>
            </a:pPr>
            <a:r>
              <a:rPr lang="en-US" altLang="en-US" sz="2000" dirty="0">
                <a:cs typeface="Arial" panose="020B0604020202020204" pitchFamily="34" charset="0"/>
              </a:rPr>
              <a:t>Other statutes (particularly in chapters </a:t>
            </a:r>
            <a:r>
              <a:rPr lang="en-US" altLang="en-US" sz="2000" dirty="0">
                <a:cs typeface="Arial" panose="020B0604020202020204" pitchFamily="34" charset="0"/>
                <a:hlinkClick r:id="rId8"/>
              </a:rPr>
              <a:t>118</a:t>
            </a:r>
            <a:r>
              <a:rPr lang="en-US" altLang="en-US" sz="2000" dirty="0">
                <a:cs typeface="Arial" panose="020B0604020202020204" pitchFamily="34" charset="0"/>
              </a:rPr>
              <a:t>, </a:t>
            </a:r>
            <a:r>
              <a:rPr lang="en-US" altLang="en-US" sz="2000" dirty="0">
                <a:cs typeface="Arial" panose="020B0604020202020204" pitchFamily="34" charset="0"/>
                <a:hlinkClick r:id="rId9"/>
              </a:rPr>
              <a:t>120</a:t>
            </a:r>
            <a:r>
              <a:rPr lang="en-US" altLang="en-US" sz="2000" dirty="0">
                <a:cs typeface="Arial" panose="020B0604020202020204" pitchFamily="34" charset="0"/>
              </a:rPr>
              <a:t>, and </a:t>
            </a:r>
            <a:r>
              <a:rPr lang="en-US" altLang="en-US" sz="2000" dirty="0">
                <a:cs typeface="Arial" panose="020B0604020202020204" pitchFamily="34" charset="0"/>
                <a:hlinkClick r:id="rId10"/>
              </a:rPr>
              <a:t>121</a:t>
            </a:r>
            <a:r>
              <a:rPr lang="en-US" altLang="en-US" sz="2000" dirty="0">
                <a:cs typeface="Arial" panose="020B0604020202020204" pitchFamily="34" charset="0"/>
              </a:rPr>
              <a:t>) create other powers and duties. </a:t>
            </a:r>
          </a:p>
        </p:txBody>
      </p:sp>
      <p:sp>
        <p:nvSpPr>
          <p:cNvPr id="4" name="Title 1"/>
          <p:cNvSpPr txBox="1">
            <a:spLocks/>
          </p:cNvSpPr>
          <p:nvPr>
            <p:custDataLst>
              <p:tags r:id="rId1"/>
            </p:custDataLst>
          </p:nvPr>
        </p:nvSpPr>
        <p:spPr>
          <a:xfrm>
            <a:off x="0" y="304800"/>
            <a:ext cx="9144000" cy="990600"/>
          </a:xfrm>
          <a:prstGeom prst="rect">
            <a:avLst/>
          </a:prstGeom>
          <a:ln w="76200"/>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a:lstStyle>
          <a:p>
            <a:pPr algn="ctr" eaLnBrk="1" fontAlgn="auto" hangingPunct="1">
              <a:spcAft>
                <a:spcPts val="0"/>
              </a:spcAft>
              <a:defRPr/>
            </a:pPr>
            <a:r>
              <a:rPr lang="en-US" sz="3600" dirty="0">
                <a:ln>
                  <a:solidFill>
                    <a:schemeClr val="accent1"/>
                  </a:solidFill>
                </a:ln>
                <a:solidFill>
                  <a:schemeClr val="tx1"/>
                </a:solidFill>
                <a:effectLst/>
                <a:latin typeface="Arial" panose="020B0604020202020204" pitchFamily="34" charset="0"/>
                <a:cs typeface="Arial" panose="020B0604020202020204" pitchFamily="34" charset="0"/>
              </a:rPr>
              <a:t>School Board Duties and Powers</a:t>
            </a:r>
          </a:p>
        </p:txBody>
      </p:sp>
    </p:spTree>
    <p:extLst>
      <p:ext uri="{BB962C8B-B14F-4D97-AF65-F5344CB8AC3E}">
        <p14:creationId xmlns:p14="http://schemas.microsoft.com/office/powerpoint/2010/main" val="2626970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cs typeface="Arial" panose="020B0604020202020204" pitchFamily="34" charset="0"/>
              </a:rPr>
              <a:t>Provide </a:t>
            </a:r>
            <a:r>
              <a:rPr lang="en-US" sz="2400" b="1" dirty="0">
                <a:cs typeface="Arial" panose="020B0604020202020204" pitchFamily="34" charset="0"/>
              </a:rPr>
              <a:t>general oversight </a:t>
            </a:r>
            <a:r>
              <a:rPr lang="en-US" sz="2400" dirty="0">
                <a:cs typeface="Arial" panose="020B0604020202020204" pitchFamily="34" charset="0"/>
              </a:rPr>
              <a:t>for administration and district.</a:t>
            </a:r>
          </a:p>
          <a:p>
            <a:r>
              <a:rPr lang="en-US" sz="2400" dirty="0">
                <a:cs typeface="Arial" panose="020B0604020202020204" pitchFamily="34" charset="0"/>
              </a:rPr>
              <a:t>Hire and evaluate District Administrator.</a:t>
            </a:r>
          </a:p>
          <a:p>
            <a:r>
              <a:rPr lang="en-US" sz="2400" dirty="0">
                <a:cs typeface="Arial" panose="020B0604020202020204" pitchFamily="34" charset="0"/>
              </a:rPr>
              <a:t>Review </a:t>
            </a:r>
            <a:r>
              <a:rPr lang="en-US" sz="2400" b="1" dirty="0">
                <a:cs typeface="Arial" panose="020B0604020202020204" pitchFamily="34" charset="0"/>
              </a:rPr>
              <a:t>board policies </a:t>
            </a:r>
            <a:r>
              <a:rPr lang="en-US" sz="2400" dirty="0">
                <a:cs typeface="Arial" panose="020B0604020202020204" pitchFamily="34" charset="0"/>
              </a:rPr>
              <a:t>and update as needed.</a:t>
            </a:r>
          </a:p>
          <a:p>
            <a:r>
              <a:rPr lang="en-US" sz="2400" dirty="0">
                <a:cs typeface="Arial" panose="020B0604020202020204" pitchFamily="34" charset="0"/>
              </a:rPr>
              <a:t>Adopt a </a:t>
            </a:r>
            <a:r>
              <a:rPr lang="en-US" sz="2400" b="1" dirty="0">
                <a:cs typeface="Arial" panose="020B0604020202020204" pitchFamily="34" charset="0"/>
              </a:rPr>
              <a:t>budget and allocate resources </a:t>
            </a:r>
            <a:r>
              <a:rPr lang="en-US" sz="2400" dirty="0">
                <a:cs typeface="Arial" panose="020B0604020202020204" pitchFamily="34" charset="0"/>
              </a:rPr>
              <a:t>consistent with board priorities and district goals.</a:t>
            </a:r>
          </a:p>
          <a:p>
            <a:r>
              <a:rPr lang="en-US" sz="2400" dirty="0">
                <a:cs typeface="Arial" panose="020B0604020202020204" pitchFamily="34" charset="0"/>
              </a:rPr>
              <a:t>Oversee negotiation and administration of critical contracts.</a:t>
            </a:r>
          </a:p>
          <a:p>
            <a:r>
              <a:rPr lang="en-US" sz="2400" dirty="0">
                <a:cs typeface="Arial" panose="020B0604020202020204" pitchFamily="34" charset="0"/>
              </a:rPr>
              <a:t>Be </a:t>
            </a:r>
            <a:r>
              <a:rPr lang="en-US" sz="2400" b="1" dirty="0">
                <a:cs typeface="Arial" panose="020B0604020202020204" pitchFamily="34" charset="0"/>
              </a:rPr>
              <a:t>advocates</a:t>
            </a:r>
            <a:r>
              <a:rPr lang="en-US" sz="2400" dirty="0">
                <a:cs typeface="Arial" panose="020B0604020202020204" pitchFamily="34" charset="0"/>
              </a:rPr>
              <a:t> for the district in the community and at the state, federal and other local governments.</a:t>
            </a:r>
          </a:p>
          <a:p>
            <a:r>
              <a:rPr lang="en-US" sz="2400" dirty="0">
                <a:cs typeface="Arial" panose="020B0604020202020204" pitchFamily="34" charset="0"/>
              </a:rPr>
              <a:t>Make </a:t>
            </a:r>
            <a:r>
              <a:rPr lang="en-US" sz="2400" b="1" dirty="0">
                <a:cs typeface="Arial" panose="020B0604020202020204" pitchFamily="34" charset="0"/>
              </a:rPr>
              <a:t>strategic decisions</a:t>
            </a:r>
            <a:r>
              <a:rPr lang="en-US" sz="2400" dirty="0">
                <a:cs typeface="Arial" panose="020B0604020202020204" pitchFamily="34" charset="0"/>
              </a:rPr>
              <a:t>.</a:t>
            </a:r>
          </a:p>
        </p:txBody>
      </p:sp>
      <p:sp>
        <p:nvSpPr>
          <p:cNvPr id="3" name="Title 2"/>
          <p:cNvSpPr>
            <a:spLocks noGrp="1"/>
          </p:cNvSpPr>
          <p:nvPr>
            <p:ph type="title"/>
          </p:nvPr>
        </p:nvSpPr>
        <p:spPr/>
        <p:txBody>
          <a:bodyPr/>
          <a:lstStyle/>
          <a:p>
            <a:pPr algn="ctr"/>
            <a:r>
              <a:rPr lang="en-US" dirty="0">
                <a:solidFill>
                  <a:schemeClr val="tx1"/>
                </a:solidFill>
                <a:effectLst/>
                <a:cs typeface="Arial" panose="020B0604020202020204" pitchFamily="34" charset="0"/>
              </a:rPr>
              <a:t>Board Job Description</a:t>
            </a:r>
          </a:p>
        </p:txBody>
      </p:sp>
      <p:pic>
        <p:nvPicPr>
          <p:cNvPr id="1026" name="Picture 2" descr="C:\Users\forbes\Pictures\school bo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5638800"/>
            <a:ext cx="1427036" cy="1100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61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75&quot;/&gt;&lt;/object&gt;&lt;object type=&quot;3&quot; unique_id=&quot;10004&quot;&gt;&lt;property id=&quot;20148&quot; value=&quot;5&quot;/&gt;&lt;property id=&quot;20300&quot; value=&quot;Slide 2 - &amp;quot;Welcome and thank you!&amp;quot;&quot;/&gt;&lt;property id=&quot;20307&quot; value=&quot;276&quot;/&gt;&lt;/object&gt;&lt;object type=&quot;3&quot; unique_id=&quot;10005&quot;&gt;&lt;property id=&quot;20148&quot; value=&quot;5&quot;/&gt;&lt;property id=&quot;20300&quot; value=&quot;Slide 3 - &amp;quot;You’ve won the election …  what happens next?&amp;quot;&quot;/&gt;&lt;property id=&quot;20307&quot; value=&quot;277&quot;/&gt;&lt;/object&gt;&lt;object type=&quot;3&quot; unique_id=&quot;10006&quot;&gt;&lt;property id=&quot;20148&quot; value=&quot;5&quot;/&gt;&lt;property id=&quot;20300&quot; value=&quot;Slide 4 - &amp;quot;Get your bearings and  find some direction!   &amp;quot;&quot;/&gt;&lt;property id=&quot;20307&quot; value=&quot;278&quot;/&gt;&lt;/object&gt;&lt;object type=&quot;3&quot; unique_id=&quot;10007&quot;&gt;&lt;property id=&quot;20148&quot; value=&quot;5&quot;/&gt;&lt;property id=&quot;20300&quot; value=&quot;Slide 5 - &amp;quot;Review some of the key documents through which the school board governs&amp;quot;&quot;/&gt;&lt;property id=&quot;20307&quot; value=&quot;279&quot;/&gt;&lt;/object&gt;&lt;object type=&quot;3&quot; unique_id=&quot;10008&quot;&gt;&lt;property id=&quot;20148&quot; value=&quot;5&quot;/&gt;&lt;property id=&quot;20300&quot; value=&quot;Slide 6 - &amp;quot;Attending board meetings before  the start of your term&amp;quot;&quot;/&gt;&lt;property id=&quot;20307&quot; value=&quot;280&quot;/&gt;&lt;/object&gt;&lt;object type=&quot;3&quot; unique_id=&quot;10009&quot;&gt;&lt;property id=&quot;20148&quot; value=&quot;5&quot;/&gt;&lt;property id=&quot;20300&quot; value=&quot;Slide 7 - &amp;quot;The school board’s annual organizational meeting&amp;quot;&quot;/&gt;&lt;property id=&quot;20307&quot; value=&quot;281&quot;/&gt;&lt;/object&gt;&lt;object type=&quot;3&quot; unique_id=&quot;10010&quot;&gt;&lt;property id=&quot;20148&quot; value=&quot;5&quot;/&gt;&lt;property id=&quot;20300&quot; value=&quot;Slide 8&quot;/&gt;&lt;property id=&quot;20307&quot; value=&quot;282&quot;/&gt;&lt;/object&gt;&lt;object type=&quot;3&quot; unique_id=&quot;10011&quot;&gt;&lt;property id=&quot;20148&quot; value=&quot;5&quot;/&gt;&lt;property id=&quot;20300&quot; value=&quot;Slide 9 - &amp;quot;Board Job Description&amp;quot;&quot;/&gt;&lt;property id=&quot;20307&quot; value=&quot;283&quot;/&gt;&lt;/object&gt;&lt;object type=&quot;3&quot; unique_id=&quot;10012&quot;&gt;&lt;property id=&quot;20148&quot; value=&quot;5&quot;/&gt;&lt;property id=&quot;20300&quot; value=&quot;Slide 10 - &amp;quot;The Key Work of School Boards&amp;quot;&quot;/&gt;&lt;property id=&quot;20307&quot; value=&quot;284&quot;/&gt;&lt;/object&gt;&lt;object type=&quot;3&quot; unique_id=&quot;10013&quot;&gt;&lt;property id=&quot;20148&quot; value=&quot;5&quot;/&gt;&lt;property id=&quot;20300&quot; value=&quot;Slide 11 - &amp;quot; Board Roles:  Vision&amp;quot;&quot;/&gt;&lt;property id=&quot;20307&quot; value=&quot;285&quot;/&gt;&lt;/object&gt;&lt;object type=&quot;3&quot; unique_id=&quot;10014&quot;&gt;&lt;property id=&quot;20148&quot; value=&quot;5&quot;/&gt;&lt;property id=&quot;20300&quot; value=&quot;Slide 12 - &amp;quot;  Board Roles:  Accountability&amp;quot;&quot;/&gt;&lt;property id=&quot;20307&quot; value=&quot;286&quot;/&gt;&lt;/object&gt;&lt;object type=&quot;3&quot; unique_id=&quot;10015&quot;&gt;&lt;property id=&quot;20148&quot; value=&quot;5&quot;/&gt;&lt;property id=&quot;20300&quot; value=&quot;Slide 13 - &amp;quot;Board Roles: Policy&amp;quot;&quot;/&gt;&lt;property id=&quot;20307&quot; value=&quot;287&quot;/&gt;&lt;/object&gt;&lt;object type=&quot;3&quot; unique_id=&quot;10016&quot;&gt;&lt;property id=&quot;20148&quot; value=&quot;5&quot;/&gt;&lt;property id=&quot;20300&quot; value=&quot;Slide 14 - &amp;quot;Board Roles:  Community Leadership &amp;quot;&quot;/&gt;&lt;property id=&quot;20307&quot; value=&quot;288&quot;/&gt;&lt;/object&gt;&lt;object type=&quot;3&quot; unique_id=&quot;10017&quot;&gt;&lt;property id=&quot;20148&quot; value=&quot;5&quot;/&gt;&lt;property id=&quot;20300&quot; value=&quot;Slide 15 - &amp;quot;Board Roles:  Relationships &amp;quot;&quot;/&gt;&lt;property id=&quot;20307&quot; value=&quot;289&quot;/&gt;&lt;/object&gt;&lt;object type=&quot;3&quot; unique_id=&quot;10018&quot;&gt;&lt;property id=&quot;20148&quot; value=&quot;5&quot;/&gt;&lt;property id=&quot;20300&quot; value=&quot;Slide 16 - &amp;quot;Examples of board roles through a more legalistic lens… &amp;quot;&quot;/&gt;&lt;property id=&quot;20307&quot; value=&quot;290&quot;/&gt;&lt;/object&gt;&lt;object type=&quot;3&quot; unique_id=&quot;10019&quot;&gt;&lt;property id=&quot;20148&quot; value=&quot;5&quot;/&gt;&lt;property id=&quot;20300&quot; value=&quot;Slide 17 - &amp;quot;Conflict of Interest&amp;quot;&quot;/&gt;&lt;property id=&quot;20307&quot; value=&quot;291&quot;/&gt;&lt;/object&gt;&lt;object type=&quot;3&quot; unique_id=&quot;10020&quot;&gt;&lt;property id=&quot;20148&quot; value=&quot;5&quot;/&gt;&lt;property id=&quot;20300&quot; value=&quot;Slide 18 - &amp;quot;Open Meetings Law &amp;quot;&quot;/&gt;&lt;property id=&quot;20307&quot; value=&quot;292&quot;/&gt;&lt;/object&gt;&lt;object type=&quot;3&quot; unique_id=&quot;10021&quot;&gt;&lt;property id=&quot;20148&quot; value=&quot;5&quot;/&gt;&lt;property id=&quot;20300&quot; value=&quot;Slide 19 - &amp;quot;Public Records: Core Concepts for Board Members&amp;quot;&quot;/&gt;&lt;property id=&quot;20307&quot; value=&quot;293&quot;/&gt;&lt;/object&gt;&lt;object type=&quot;3&quot; unique_id=&quot;10022&quot;&gt;&lt;property id=&quot;20148&quot; value=&quot;5&quot;/&gt;&lt;property id=&quot;20300&quot; value=&quot;Slide 20 - &amp;quot;Public Records: Core Concepts for Board Members&amp;quot;&quot;/&gt;&lt;property id=&quot;20307&quot; value=&quot;294&quot;/&gt;&lt;/object&gt;&lt;object type=&quot;3&quot; unique_id=&quot;10023&quot;&gt;&lt;property id=&quot;20148&quot; value=&quot;5&quot;/&gt;&lt;property id=&quot;20300&quot; value=&quot;Slide 21 - &amp;quot;Public Records: Core Concepts for Board Members&amp;quot;&quot;/&gt;&lt;property id=&quot;20307&quot; value=&quot;295&quot;/&gt;&lt;/object&gt;&lt;object type=&quot;3&quot; unique_id=&quot;10024&quot;&gt;&lt;property id=&quot;20148&quot; value=&quot;5&quot;/&gt;&lt;property id=&quot;20300&quot; value=&quot;Slide 22 - &amp;quot;Public Records:   Suggestions for Board Members&amp;quot;&quot;/&gt;&lt;property id=&quot;20307&quot; value=&quot;296&quot;/&gt;&lt;/object&gt;&lt;object type=&quot;3&quot; unique_id=&quot;10025&quot;&gt;&lt;property id=&quot;20148&quot; value=&quot;5&quot;/&gt;&lt;property id=&quot;20300&quot; value=&quot;Slide 23 - &amp;quot;What is the WASB?&amp;quot;&quot;/&gt;&lt;property id=&quot;20307&quot; value=&quot;267&quot;/&gt;&lt;/object&gt;&lt;object type=&quot;3&quot; unique_id=&quot;10026&quot;&gt;&lt;property id=&quot;20148&quot; value=&quot;5&quot;/&gt;&lt;property id=&quot;20300&quot; value=&quot;Slide 24 - &amp;quot;Why Choose the WASB?&amp;quot;&quot;/&gt;&lt;property id=&quot;20307&quot; value=&quot;257&quot;/&gt;&lt;/object&gt;&lt;object type=&quot;3&quot; unique_id=&quot;10027&quot;&gt;&lt;property id=&quot;20148&quot; value=&quot;5&quot;/&gt;&lt;property id=&quot;20300&quot; value=&quot;Slide 25 - &amp;quot;WASB Areas of Service&amp;quot;&quot;/&gt;&lt;property id=&quot;20307&quot; value=&quot;260&quot;/&gt;&lt;/object&gt;&lt;object type=&quot;3&quot; unique_id=&quot;10028&quot;&gt;&lt;property id=&quot;20148&quot; value=&quot;5&quot;/&gt;&lt;property id=&quot;20300&quot; value=&quot;Slide 26 - &amp;quot;Legal Services Helping you make sound management decisions.&amp;quot;&quot;/&gt;&lt;property id=&quot;20307&quot; value=&quot;268&quot;/&gt;&lt;/object&gt;&lt;object type=&quot;3&quot; unique_id=&quot;10029&quot;&gt;&lt;property id=&quot;20148&quot; value=&quot;5&quot;/&gt;&lt;property id=&quot;20300&quot; value=&quot;Slide 27 - &amp;quot;Advocacy &amp;amp; Government Relations Advocacy that is heard in the Capitol.&amp;quot;&quot;/&gt;&lt;property id=&quot;20307&quot; value=&quot;269&quot;/&gt;&lt;/object&gt;&lt;object type=&quot;3&quot; unique_id=&quot;10030&quot;&gt;&lt;property id=&quot;20148&quot; value=&quot;5&quot;/&gt;&lt;property id=&quot;20300&quot; value=&quot;Slide 28 - &amp;quot;Governance &amp;amp; Leadership Development Building effective leadership.&amp;quot;&quot;/&gt;&lt;property id=&quot;20307&quot; value=&quot;270&quot;/&gt;&lt;/object&gt;&lt;object type=&quot;3&quot; unique_id=&quot;10031&quot;&gt;&lt;property id=&quot;20148&quot; value=&quot;5&quot;/&gt;&lt;property id=&quot;20300&quot; value=&quot;Slide 29 - &amp;quot;Policy Services From development through implementation.&amp;quot;&quot;/&gt;&lt;property id=&quot;20307&quot; value=&quot;271&quot;/&gt;&lt;/object&gt;&lt;object type=&quot;3&quot; unique_id=&quot;10032&quot;&gt;&lt;property id=&quot;20148&quot; value=&quot;5&quot;/&gt;&lt;property id=&quot;20300&quot; value=&quot;Slide 30 - &amp;quot;Superintendent Search Service Helping you find the right match.&amp;quot;&quot;/&gt;&lt;property id=&quot;20307&quot; value=&quot;272&quot;/&gt;&lt;/object&gt;&lt;object type=&quot;3&quot; unique_id=&quot;10033&quot;&gt;&lt;property id=&quot;20148&quot; value=&quot;5&quot;/&gt;&lt;property id=&quot;20300&quot; value=&quot;Slide 31 - &amp;quot;Organizational Consulting&amp;quot;&quot;/&gt;&lt;property id=&quot;20307&quot; value=&quot;273&quot;/&gt;&lt;/object&gt;&lt;object type=&quot;3&quot; unique_id=&quot;10034&quot;&gt;&lt;property id=&quot;20148&quot; value=&quot;5&quot;/&gt;&lt;property id=&quot;20300&quot; value=&quot;Slide 32 - &amp;quot;Publications &amp;amp;  Subscriptions&amp;quot;&quot;/&gt;&lt;property id=&quot;20307&quot; value=&quot;264&quot;/&gt;&lt;/object&gt;&lt;object type=&quot;3&quot; unique_id=&quot;10035&quot;&gt;&lt;property id=&quot;20148&quot; value=&quot;5&quot;/&gt;&lt;property id=&quot;20300&quot; value=&quot;Slide 33 - &amp;quot;Conferences and Seminars&amp;quot;&quot;/&gt;&lt;property id=&quot;20307&quot; value=&quot;265&quot;/&gt;&lt;/object&gt;&lt;object type=&quot;3&quot; unique_id=&quot;10036&quot;&gt;&lt;property id=&quot;20148&quot; value=&quot;5&quot;/&gt;&lt;property id=&quot;20300&quot; value=&quot;Slide 34 - &amp;quot;WASB Board of Directors&amp;quot;&quot;/&gt;&lt;property id=&quot;20307&quot; value=&quot;262&quot;/&gt;&lt;/object&gt;&lt;object type=&quot;3&quot; unique_id=&quot;10037&quot;&gt;&lt;property id=&quot;20148&quot; value=&quot;5&quot;/&gt;&lt;property id=&quot;20300&quot; value=&quot;Slide 35 - &amp;quot;WASB Delegate Assembly&amp;quot;&quot;/&gt;&lt;property id=&quot;20307&quot; value=&quot;274&quot;/&gt;&lt;/object&gt;&lt;object type=&quot;3&quot; unique_id=&quot;10038&quot;&gt;&lt;property id=&quot;20148&quot; value=&quot;5&quot;/&gt;&lt;property id=&quot;20300&quot; value=&quot;Slide 36 - &amp;quot;Get to know the WASB …  it is your Association! &amp;quot;&quot;/&gt;&lt;property id=&quot;20307&quot; value=&quot;299&quot;/&gt;&lt;/object&gt;&lt;object type=&quot;3&quot; unique_id=&quot;10039&quot;&gt;&lt;property id=&quot;20148&quot; value=&quot;5&quot;/&gt;&lt;property id=&quot;20300&quot; value=&quot;Slide 37 - &amp;quot;© 2018   This presentation is a product of the Wisconsin Association of School Boards, Inc.  This presentation is &quot;/&gt;&lt;property id=&quot;20307&quot; value=&quot;298&quot;/&gt;&lt;/object&gt;&lt;/object&gt;&lt;object type=&quot;8&quot; unique_id=&quot;10078&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PSNARRATION" val="4,1695370522,S:\Aggregated General Information\Seminars and Speeches\100 Series - Board Operations\Webinars_NewBoardMembers_2012\nbm_webinar1_takingoffice_03-12-12_pptx\Media.ppcx"/>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52&quot;/&gt;&lt;lineCharCount val=&quot;20&quot;/&gt;&lt;lineCharCount val=&quot;53&quot;/&gt;&lt;lineCharCount val=&quot;36&quot;/&gt;&lt;lineCharCount val=&quot;1&quot;/&gt;&lt;lineCharCount val=&quot;61&quot;/&gt;&lt;lineCharCount val=&quot;49&quot;/&gt;&lt;lineCharCount val=&quot;47&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18&quot;/&gt;&lt;/TableIndex&gt;&lt;/ShapeTextInfo&gt;"/>
  <p:tag name="PRESENTER_SHAPEINFO" val="&lt;ThreeDShapeInfo&gt;&lt;uuid val=&quot;{709C5F52-D45D-4EE5-9F16-789D684FCCB0}&quot;/&gt;&lt;isInvalidForFieldText val=&quot;0&quot;/&gt;&lt;Image&gt;&lt;filename val=&quot;C:\Users\mallin\AppData\Local\Temp\PR\data\asimages\{709C5F52-D45D-4EE5-9F16-789D684FCCB0}_4.png&quot;/&gt;&lt;left val=&quot;0&quot;/&gt;&lt;top val=&quot;12&quot;/&gt;&lt;width val=&quot;721&quot;/&gt;&lt;height val=&quot;139&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PSNARRATION" val="6,1695370522,S:\Aggregated General Information\Seminars and Speeches\100 Series - Board Operations\Webinars_NewBoardMembers_2012\nbm_webinar1_takingoffice_03-12-12_pptx\Media.ppcx"/>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5&quot;/&gt;&lt;lineCharCount val=&quot;31&quot;/&gt;&lt;lineCharCount val=&quot;28&quot;/&gt;&lt;lineCharCount val=&quot;27&quot;/&gt;&lt;lineCharCount val=&quot;32&quot;/&gt;&lt;lineCharCount val=&quot;16&quot;/&gt;&lt;lineCharCount val=&quot;30&quot;/&gt;&lt;lineCharCount val=&quot;25&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D4A9E9BD-47FD-43E2-A68F-379FCA69BEE3}&quot;/&gt;&lt;isInvalidForFieldText val=&quot;0&quot;/&gt;&lt;Image&gt;&lt;filename val=&quot;C:\Users\mallin\AppData\Local\Temp\PR\data\asimages\{D4A9E9BD-47FD-43E2-A68F-379FCA69BEE3}_6.png&quot;/&gt;&lt;left val=&quot;24&quot;/&gt;&lt;top val=&quot;12&quot;/&gt;&lt;width val=&quot;679&quot;/&gt;&lt;height val=&quot;145&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PSNARRATION" val="7,1695370522,S:\Aggregated General Information\Seminars and Speeches\100 Series - Board Operations\Webinars_NewBoardMembers_2012\nbm_webinar1_takingoffice_03-12-12_pptx\Media.ppcx"/>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50&quot;/&gt;&lt;lineCharCount val=&quot;22&quot;/&gt;&lt;lineCharCount val=&quot;18&quot;/&gt;&lt;lineCharCount val=&quot;46&quot;/&gt;&lt;lineCharCount val=&quot;12&quot;/&gt;&lt;lineCharCount val=&quot;43&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38&quot;/&gt;&lt;/TableIndex&gt;&lt;/ShapeTextInfo&gt;"/>
  <p:tag name="PRESENTER_SHAPEINFO" val="&lt;ThreeDShapeInfo&gt;&lt;uuid val=&quot;{A9536C7D-6008-4C07-816A-E91D383D6296}&quot;/&gt;&lt;isInvalidForFieldText val=&quot;0&quot;/&gt;&lt;Image&gt;&lt;filename val=&quot;C:\Users\mallin\AppData\Local\Temp\PR\data\asimages\{A9536C7D-6008-4C07-816A-E91D383D6296}_7.png&quot;/&gt;&lt;left val=&quot;24&quot;/&gt;&lt;top val=&quot;0&quot;/&gt;&lt;width val=&quot;679&quot;/&gt;&lt;height val=&quot;139&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PSNARRATION" val="8,1695370522,S:\Aggregated General Information\Seminars and Speeches\100 Series - Board Operations\Webinars_NewBoardMembers_2012\nbm_webinar1_takingoffice_03-12-12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1,1695370522,S:\Aggregated General Information\Seminars and Speeches\100 Series - Board Operations\Webinars_NewBoardMembers_2012\nbm_webinar1_takingoffice_03-12-12_pptx\Media.ppcx"/>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2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22&quot;/&gt;&lt;/TableIndex&gt;&lt;/ShapeTextInfo&gt;"/>
  <p:tag name="PRESENTER_SHAPEINFO" val="&lt;ThreeDShapeInfo&gt;&lt;uuid val=&quot;{22BE0F2E-80F7-4E15-BA37-C2BDB2648401}&quot;/&gt;&lt;isInvalidForFieldText val=&quot;0&quot;/&gt;&lt;Image&gt;&lt;filename val=&quot;C:\Users\mallin\AppData\Local\Temp\PR\data\asimages\{22BE0F2E-80F7-4E15-BA37-C2BDB2648401}_8.png&quot;/&gt;&lt;left val=&quot;0&quot;/&gt;&lt;top val=&quot;0&quot;/&gt;&lt;width val=&quot;721&quot;/&gt;&lt;height val=&quot;139&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PSNARRATION" val="9,1695370522,S:\Aggregated General Information\Seminars and Speeches\100 Series - Board Operations\Webinars_NewBoardMembers_2012\nbm_webinar1_takingoffice_03-12-12_pptx\Media.ppcx"/>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7&quot;/&gt;&lt;lineCharCount val=&quot;23&quot;/&gt;&lt;lineCharCount val=&quot;31&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22&quot;/&gt;&lt;/TableIndex&gt;&lt;/ShapeTextInfo&gt;"/>
  <p:tag name="PRESENTER_SHAPEINFO" val="&lt;ThreeDShapeInfo&gt;&lt;uuid val=&quot;{24EEF6C5-9023-480A-9F3C-70951F6BA729}&quot;/&gt;&lt;isInvalidForFieldText val=&quot;0&quot;/&gt;&lt;Image&gt;&lt;filename val=&quot;C:\Users\mallin\AppData\Local\Temp\PR\data\asimages\{24EEF6C5-9023-480A-9F3C-70951F6BA729}_9.png&quot;/&gt;&lt;left val=&quot;0&quot;/&gt;&lt;top val=&quot;0&quot;/&gt;&lt;width val=&quot;721&quot;/&gt;&lt;height val=&quot;139&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38&quot;/&gt;&lt;/TableIndex&gt;&lt;/ShapeTextInfo&gt;"/>
  <p:tag name="PRESENTER_SHAPEINFO" val="&lt;ThreeDShapeInfo&gt;&lt;uuid val=&quot;{72847BF0-77E7-48B7-97F8-28C7793552A5}&quot;/&gt;&lt;isInvalidForFieldText val=&quot;1&quot;/&gt;&lt;Image&gt;&lt;filename val=&quot;C:\Users\Elise\AppData\Local\Temp\PR\data\asimages\{72847BF0-77E7-48B7-97F8-28C7793552A5}_7.png&quot;/&gt;&lt;left val=&quot;24&quot;/&gt;&lt;top val=&quot;0&quot;/&gt;&lt;width val=&quot;679&quot;/&gt;&lt;height val=&quot;139&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28&quot;/&gt;&lt;/TableIndex&gt;&lt;/ShapeTextInfo&gt;"/>
  <p:tag name="PRESENTER_SHAPEINFO" val="&lt;ThreeDShapeInfo&gt;&lt;uuid val=&quot;{793C163B-A9AC-4DD1-9A52-9565E66AC378}&quot;/&gt;&lt;isInvalidForFieldText val=&quot;1&quot;/&gt;&lt;Image&gt;&lt;filename val=&quot;C:\Users\Elise\AppData\Local\Temp\PR\data\asimages\{793C163B-A9AC-4DD1-9A52-9565E66AC378}_3.png&quot;/&gt;&lt;left val=&quot;0&quot;/&gt;&lt;top val=&quot;0&quot;/&gt;&lt;width val=&quot;721&quot;/&gt;&lt;height val=&quot;139&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6&quot;/&gt;&lt;lineCharCount val=&quot;41&quot;/&gt;&lt;lineCharCount val=&quot;47&quot;/&gt;&lt;lineCharCount val=&quot;33&quot;/&gt;&lt;lineCharCount val=&quot;31&quot;/&gt;&lt;lineCharCount val=&quot;22&quot;/&gt;&lt;lineCharCount val=&quot;39&quot;/&gt;&lt;lineCharCount val=&quot;46&quot;/&gt;&lt;lineCharCount val=&quot;44&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PRESENTER_SHAPEINFO" val="&lt;ThreeDShapeInfo&gt;&lt;uuid val=&quot;{909D7543-319B-4FC6-92F6-35FBB33EB37C}&quot;/&gt;&lt;isInvalidForFieldText val=&quot;1&quot;/&gt;&lt;Image&gt;&lt;filename val=&quot;C:\Users\Elise\AppData\Local\Temp\PR\data\asimages\{909D7543-319B-4FC6-92F6-35FBB33EB37C}_10.png&quot;/&gt;&lt;left val=&quot;0&quot;/&gt;&lt;top val=&quot;0&quot;/&gt;&lt;width val=&quot;721&quot;/&gt;&lt;height val=&quot;115&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35&quot;/&gt;&lt;lineCharCount val=&quot;53&quot;/&gt;&lt;lineCharCount val=&quot;53&quot;/&gt;&lt;lineCharCount val=&quot;49&quot;/&gt;&lt;lineCharCount val=&quot;48&quot;/&gt;&lt;lineCharCount val=&quot;9&quot;/&gt;&lt;lineCharCount val=&quot;51&quot;/&gt;&lt;lineCharCount val=&quot;42&quot;/&gt;&lt;lineCharCount val=&quot;50&quot;/&gt;&lt;lineCharCount val=&quot;51&quot;/&gt;&lt;lineCharCount val=&quot;23&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PRESENTER_SHAPEINFO" val="&lt;ThreeDShapeInfo&gt;&lt;uuid val=&quot;{38C2B3AB-3D39-45B7-ABED-FD3A105FE95E}&quot;/&gt;&lt;isInvalidForFieldText val=&quot;1&quot;/&gt;&lt;Image&gt;&lt;filename val=&quot;C:\Users\Elise\AppData\Local\Temp\PR\data\asimages\{38C2B3AB-3D39-45B7-ABED-FD3A105FE95E}_11.png&quot;/&gt;&lt;left val=&quot;0&quot;/&gt;&lt;top val=&quot;0&quot;/&gt;&lt;width val=&quot;721&quot;/&gt;&lt;height val=&quot;115&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35&quot;/&gt;&lt;lineCharCount val=&quot;54&quot;/&gt;&lt;lineCharCount val=&quot;20&quot;/&gt;&lt;lineCharCount val=&quot;61&quot;/&gt;&lt;lineCharCount val=&quot;51&quot;/&gt;&lt;lineCharCount val=&quot;54&quot;/&gt;&lt;lineCharCount val=&quot;29&quot;/&gt;&lt;lineCharCount val=&quot;56&quot;/&gt;&lt;lineCharCount val=&quot;55&quot;/&gt;&lt;lineCharCount val=&quot;53&quot;/&gt;&lt;lineCharCount val=&quot;32&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PRESENTER_SHAPEINFO" val="&lt;ThreeDShapeInfo&gt;&lt;uuid val=&quot;{23504E3D-6AB4-46B6-8C3C-32026232BCA7}&quot;/&gt;&lt;isInvalidForFieldText val=&quot;1&quot;/&gt;&lt;Image&gt;&lt;filename val=&quot;C:\Users\Elise\AppData\Local\Temp\PR\data\asimages\{23504E3D-6AB4-46B6-8C3C-32026232BCA7}_12.png&quot;/&gt;&lt;left val=&quot;0&quot;/&gt;&lt;top val=&quot;0&quot;/&gt;&lt;width val=&quot;721&quot;/&gt;&lt;height val=&quot;115&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46&quot;/&gt;&lt;lineCharCount val=&quot;59&quot;/&gt;&lt;lineCharCount val=&quot;10&quot;/&gt;&lt;lineCharCount val=&quot;65&quot;/&gt;&lt;lineCharCount val=&quot;62&quot;/&gt;&lt;lineCharCount val=&quot;62&quot;/&gt;&lt;lineCharCount val=&quot;65&quot;/&gt;&lt;lineCharCount val=&quot;54&quot;/&gt;&lt;lineCharCount val=&quot;19&quot;/&gt;&lt;lineCharCount val=&quot;61&quot;/&gt;&lt;lineCharCount val=&quot;58&quot;/&gt;&lt;lineCharCount val=&quot;13&quot;/&gt;&lt;lineCharCount val=&quot;61&quot;/&gt;&lt;lineCharCount val=&quot;41&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PRESENTER_SHAPEINFO" val="&lt;ThreeDShapeInfo&gt;&lt;uuid val=&quot;{3626EB1C-B59F-4D68-BD2F-D97B04DE7DC7}&quot;/&gt;&lt;isInvalidForFieldText val=&quot;1&quot;/&gt;&lt;Image&gt;&lt;filename val=&quot;C:\Users\Elise\AppData\Local\Temp\PR\data\asimages\{3626EB1C-B59F-4D68-BD2F-D97B04DE7DC7}_13.png&quot;/&gt;&lt;left val=&quot;24&quot;/&gt;&lt;top val=&quot;0&quot;/&gt;&lt;width val=&quot;685&quot;/&gt;&lt;height val=&quot;91&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PSNARRATION" val="10,1695370522,S:\Aggregated General Information\Seminars and Speeches\100 Series - Board Operations\Webinars_NewBoardMembers_2012\nbm_webinar1_takingoffice_03-12-12_pptx\Media.ppcx"/>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56&quot;/&gt;&lt;lineCharCount val=&quot;37&quot;/&gt;&lt;lineCharCount val=&quot;43&quot;/&gt;&lt;lineCharCount val=&quot;44&quot;/&gt;&lt;lineCharCount val=&quot;39&quot;/&gt;&lt;lineCharCount val=&quot;53&quot;/&gt;&lt;lineCharCount val=&quot;10&quot;/&gt;&lt;lineCharCount val=&quot;49&quot;/&gt;&lt;lineCharCount val=&quot;37&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4&quot;/&gt;&lt;lineCharCount val=&quot;24&quot;/&gt;&lt;/TableIndex&gt;&lt;/ShapeTextInfo&gt;"/>
  <p:tag name="PRESENTER_SHAPEINFO" val="&lt;ThreeDShapeInfo&gt;&lt;uuid val=&quot;{A8B560A9-CCCE-453F-AA4B-36FB5D4A3C35}&quot;/&gt;&lt;isInvalidForFieldText val=&quot;0&quot;/&gt;&lt;Image&gt;&lt;filename val=&quot;C:\Users\mallin\AppData\Local\Temp\PR\data\asimages\{A8B560A9-CCCE-453F-AA4B-36FB5D4A3C35}_10.png&quot;/&gt;&lt;left val=&quot;6&quot;/&gt;&lt;top val=&quot;0&quot;/&gt;&lt;width val=&quot;709&quot;/&gt;&lt;height val=&quot;109&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PSNARRATION" val="12,1695370522,S:\Aggregated General Information\Seminars and Speeches\100 Series - Board Operations\Webinars_NewBoardMembers_2012\nbm_webinar1_takingoffice_03-12-12_pptx\Media.ppcx"/>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7&quot;/&gt;&lt;lineCharCount val=&quot;1&quot;/&gt;&lt;lineCharCount val=&quot;1&quot;/&gt;&lt;lineCharCount val=&quot;63&quot;/&gt;&lt;lineCharCount val=&quot;62&quot;/&gt;&lt;lineCharCount val=&quot;68&quot;/&gt;&lt;lineCharCount val=&quot;61&quot;/&gt;&lt;lineCharCount val=&quot;68&quot;/&gt;&lt;lineCharCount val=&quot;70&quot;/&gt;&lt;lineCharCount val=&quot;53&quot;/&gt;&lt;/TableIndex&gt;&lt;/ShapeTextInfo&gt;"/>
  <p:tag name="PRESENTER_SHAPEINFO" val="&lt;ThreeDShapeInfo&gt;&lt;uuid val=&quot;{71513AE9-07C4-4C77-A9DB-1D039A535848}&quot;/&gt;&lt;isInvalidForFieldText val=&quot;0&quot;/&gt;&lt;Image&gt;&lt;filename val=&quot;C:\Users\mallin\AppData\Local\Temp\PR\data\asimages\{71513AE9-07C4-4C77-A9DB-1D039A535848}_12.png&quot;/&gt;&lt;left val=&quot;28&quot;/&gt;&lt;top val=&quot;54&quot;/&gt;&lt;width val=&quot;674&quot;/&gt;&lt;height val=&quot;331&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1&quot;/&gt;&lt;lineCharCount val=&quot;19&quot;/&gt;&lt;lineCharCount val=&quot;19&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PSNARRATION" val="2,1695370522,S:\Aggregated General Information\Seminars and Speeches\100 Series - Board Operations\Webinars_NewBoardMembers_2012\nbm_webinar1_takingoffice_03-12-12_pptx\Media.ppcx"/>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2&quot;/&gt;&lt;lineCharCount val=&quot;15&quot;/&gt;&lt;lineCharCount val=&quot;24&quot;/&gt;&lt;lineCharCount val=&quot;13&quot;/&gt;&lt;lineCharCount val=&quot;14&quot;/&gt;&lt;lineCharCount val=&quot;20&quot;/&gt;&lt;lineCharCount val=&quot;15&quot;/&gt;&lt;lineCharCount val=&quot;16&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PRESENTER_SHAPEINFO" val="&lt;ThreeDShapeInfo&gt;&lt;uuid val=&quot;{33FD00D9-DD02-4099-8527-4FC2A76FA731}&quot;/&gt;&lt;isInvalidForFieldText val=&quot;0&quot;/&gt;&lt;Image&gt;&lt;filename val=&quot;C:\Users\mallin\AppData\Local\Temp\PR\data\asimages\{33FD00D9-DD02-4099-8527-4FC2A76FA731}_2.png&quot;/&gt;&lt;left val=&quot;0&quot;/&gt;&lt;top val=&quot;0&quot;/&gt;&lt;width val=&quot;721&quot;/&gt;&lt;height val=&quot;127&quot;/&gt;&lt;hasText val=&quot;1&quot;/&gt;&lt;/Image&gt;&lt;/ThreeDShape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1">
      <a:dk1>
        <a:sysClr val="windowText" lastClr="000000"/>
      </a:dk1>
      <a:lt1>
        <a:sysClr val="window" lastClr="FFFFFF"/>
      </a:lt1>
      <a:dk2>
        <a:srgbClr val="464646"/>
      </a:dk2>
      <a:lt2>
        <a:srgbClr val="DEF5FA"/>
      </a:lt2>
      <a:accent1>
        <a:srgbClr val="B32317"/>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1006</TotalTime>
  <Words>1780</Words>
  <Application>Microsoft Office PowerPoint</Application>
  <PresentationFormat>On-screen Show (4:3)</PresentationFormat>
  <Paragraphs>241</Paragraphs>
  <Slides>37</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Times New Roman</vt:lpstr>
      <vt:lpstr>Verdana</vt:lpstr>
      <vt:lpstr>Wingdings 2</vt:lpstr>
      <vt:lpstr>Wingdings 3</vt:lpstr>
      <vt:lpstr>Concourse</vt:lpstr>
      <vt:lpstr>PowerPoint Presentation</vt:lpstr>
      <vt:lpstr>Welcome and thank you!</vt:lpstr>
      <vt:lpstr>You’ve won the election …  what happens next?</vt:lpstr>
      <vt:lpstr>Get your bearings and  find some direction!   </vt:lpstr>
      <vt:lpstr>Review some of the key documents through which the school board governs</vt:lpstr>
      <vt:lpstr>Attending board meetings before  the start of your term</vt:lpstr>
      <vt:lpstr>The school board’s annual organizational meeting</vt:lpstr>
      <vt:lpstr>PowerPoint Presentation</vt:lpstr>
      <vt:lpstr>Board Job Description</vt:lpstr>
      <vt:lpstr>The Key Work of School Boards</vt:lpstr>
      <vt:lpstr> Board Roles:  Vision</vt:lpstr>
      <vt:lpstr>  Board Roles:  Accountability</vt:lpstr>
      <vt:lpstr>Board Roles: Policy</vt:lpstr>
      <vt:lpstr>Board Roles:  Community Leadership </vt:lpstr>
      <vt:lpstr>Board Roles:  Relationships </vt:lpstr>
      <vt:lpstr>Examples of board roles through a more legalistic lens… </vt:lpstr>
      <vt:lpstr>Conflict of Interest</vt:lpstr>
      <vt:lpstr>Open Meetings Law </vt:lpstr>
      <vt:lpstr>Public Records: Core Concepts for Board Members</vt:lpstr>
      <vt:lpstr>Public Records: Core Concepts for Board Members</vt:lpstr>
      <vt:lpstr>Public Records: Core Concepts for Board Members</vt:lpstr>
      <vt:lpstr>Public Records:   Suggestions for Board Members</vt:lpstr>
      <vt:lpstr>What is the WASB?</vt:lpstr>
      <vt:lpstr>Why Choose the WASB?</vt:lpstr>
      <vt:lpstr>WASB Areas of Service</vt:lpstr>
      <vt:lpstr>Legal Services Helping you make sound management decisions.</vt:lpstr>
      <vt:lpstr>Advocacy &amp; Government Relations Advocacy that is heard in the Capitol.</vt:lpstr>
      <vt:lpstr>Governance &amp; Leadership Development Building effective leadership.</vt:lpstr>
      <vt:lpstr>Policy Services From development through implementation.</vt:lpstr>
      <vt:lpstr>Superintendent Search Service Helping you find the right match.</vt:lpstr>
      <vt:lpstr>Organizational Consulting</vt:lpstr>
      <vt:lpstr>Publications &amp;  Subscriptions</vt:lpstr>
      <vt:lpstr>Conferences and Seminars</vt:lpstr>
      <vt:lpstr>WASB Board of Directors</vt:lpstr>
      <vt:lpstr>WASB Delegate Assembly</vt:lpstr>
      <vt:lpstr>Get to know the WASB …  it is your Association! </vt:lpstr>
      <vt:lpstr>© 2018   This presentation is a product of the Wisconsin Association of School Boards, Inc.  This presentation is intended to provide authoritative general information, with commentary, as a service to WASB members. The materials and information provided in this presentation should not be relied upon as legal advice.  If needed, legal advice regarding any topic, issue, situation or incident should be obtained from the school district's legal counsel.</vt:lpstr>
    </vt:vector>
  </TitlesOfParts>
  <Company>Wisconsin Association of School Boards,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Patti Welch</dc:creator>
  <cp:lastModifiedBy>Sheri Krause</cp:lastModifiedBy>
  <cp:revision>107</cp:revision>
  <dcterms:created xsi:type="dcterms:W3CDTF">2009-10-28T19:35:03Z</dcterms:created>
  <dcterms:modified xsi:type="dcterms:W3CDTF">2018-04-24T21:26:03Z</dcterms:modified>
</cp:coreProperties>
</file>